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296" r:id="rId3"/>
    <p:sldId id="282" r:id="rId4"/>
    <p:sldId id="288" r:id="rId5"/>
    <p:sldId id="281" r:id="rId6"/>
    <p:sldId id="271" r:id="rId7"/>
    <p:sldId id="274" r:id="rId8"/>
    <p:sldId id="290" r:id="rId9"/>
    <p:sldId id="291" r:id="rId10"/>
    <p:sldId id="292" r:id="rId11"/>
    <p:sldId id="276" r:id="rId12"/>
    <p:sldId id="284" r:id="rId13"/>
    <p:sldId id="285" r:id="rId14"/>
    <p:sldId id="286" r:id="rId15"/>
    <p:sldId id="283" r:id="rId16"/>
    <p:sldId id="268" r:id="rId17"/>
    <p:sldId id="269" r:id="rId18"/>
    <p:sldId id="270" r:id="rId19"/>
    <p:sldId id="280" r:id="rId20"/>
    <p:sldId id="275" r:id="rId21"/>
    <p:sldId id="293" r:id="rId22"/>
    <p:sldId id="297" r:id="rId23"/>
    <p:sldId id="287" r:id="rId2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3" autoAdjust="0"/>
    <p:restoredTop sz="47015" autoAdjust="0"/>
  </p:normalViewPr>
  <p:slideViewPr>
    <p:cSldViewPr snapToGrid="0">
      <p:cViewPr varScale="1">
        <p:scale>
          <a:sx n="40" d="100"/>
          <a:sy n="40" d="100"/>
        </p:scale>
        <p:origin x="2022" y="27"/>
      </p:cViewPr>
      <p:guideLst>
        <p:guide orient="horz" pos="2160"/>
        <p:guide pos="2880"/>
      </p:guideLst>
    </p:cSldViewPr>
  </p:slideViewPr>
  <p:notesTextViewPr>
    <p:cViewPr>
      <p:scale>
        <a:sx n="100" d="100"/>
        <a:sy n="100" d="100"/>
      </p:scale>
      <p:origin x="0" y="-3420"/>
    </p:cViewPr>
  </p:notesTextViewPr>
  <p:notesViewPr>
    <p:cSldViewPr snapToGrid="0">
      <p:cViewPr varScale="1">
        <p:scale>
          <a:sx n="99" d="100"/>
          <a:sy n="99" d="100"/>
        </p:scale>
        <p:origin x="248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charset="0"/>
                <a:cs typeface="Arial" charset="0"/>
              </a:defRPr>
            </a:lvl1pPr>
          </a:lstStyle>
          <a:p>
            <a:pPr>
              <a:defRPr/>
            </a:pPr>
            <a:fld id="{0D38392C-5B1B-4091-92F5-0AF516E230C0}" type="datetimeFigureOut">
              <a:rPr lang="en-US"/>
              <a:pPr>
                <a:defRPr/>
              </a:pPr>
              <a:t>9/21/2016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charset="0"/>
                <a:cs typeface="Arial" charset="0"/>
              </a:defRPr>
            </a:lvl1pPr>
          </a:lstStyle>
          <a:p>
            <a:pPr>
              <a:defRPr/>
            </a:pPr>
            <a:fld id="{26BD201C-12E2-4DBB-9A5B-6B389EAEBA6C}" type="slidenum">
              <a:rPr lang="en-US"/>
              <a:pPr>
                <a:defRPr/>
              </a:pPr>
              <a:t>‹#›</a:t>
            </a:fld>
            <a:endParaRPr lang="en-US"/>
          </a:p>
        </p:txBody>
      </p:sp>
    </p:spTree>
    <p:extLst>
      <p:ext uri="{BB962C8B-B14F-4D97-AF65-F5344CB8AC3E}">
        <p14:creationId xmlns:p14="http://schemas.microsoft.com/office/powerpoint/2010/main" val="29158112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Arial" charset="0"/>
                <a:cs typeface="Arial" charset="0"/>
              </a:defRPr>
            </a:lvl1pPr>
          </a:lstStyle>
          <a:p>
            <a:pPr>
              <a:defRPr/>
            </a:pPr>
            <a:fld id="{FAC896CC-00FF-4966-96CE-D3E3C41D982D}" type="datetimeFigureOut">
              <a:rPr lang="en-US"/>
              <a:pPr>
                <a:defRPr/>
              </a:pPr>
              <a:t>9/21/2016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atin typeface="Arial" charset="0"/>
                <a:cs typeface="Arial" charset="0"/>
              </a:defRPr>
            </a:lvl1pPr>
          </a:lstStyle>
          <a:p>
            <a:pPr>
              <a:defRPr/>
            </a:pPr>
            <a:fld id="{8B4E09B2-6408-441F-BB3F-D03E0D1A73E8}" type="slidenum">
              <a:rPr lang="en-US"/>
              <a:pPr>
                <a:defRPr/>
              </a:pPr>
              <a:t>‹#›</a:t>
            </a:fld>
            <a:endParaRPr lang="en-US"/>
          </a:p>
        </p:txBody>
      </p:sp>
    </p:spTree>
    <p:extLst>
      <p:ext uri="{BB962C8B-B14F-4D97-AF65-F5344CB8AC3E}">
        <p14:creationId xmlns:p14="http://schemas.microsoft.com/office/powerpoint/2010/main" val="38641356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dol.gov/oasam/regs/statutes/sec504.htm"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www.ada.gov/" TargetMode="External"/><Relationship Id="rId4" Type="http://schemas.openxmlformats.org/officeDocument/2006/relationships/hyperlink" Target="http://www.cdc.gov/ncbddd/disabilityandhealth/disability-strategies.html#ref" TargetMode="Externa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en.wikipedia.org/wiki/Disability_culture" TargetMode="External"/><Relationship Id="rId3" Type="http://schemas.openxmlformats.org/officeDocument/2006/relationships/hyperlink" Target="https://en.wikipedia.org/wiki/Inclusion_(disability_rights)" TargetMode="External"/><Relationship Id="rId7" Type="http://schemas.openxmlformats.org/officeDocument/2006/relationships/hyperlink" Target="https://en.wikipedia.org/wiki/Wikipedia:Citing_sources"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en.wikipedia.org/wiki/Disability_art" TargetMode="External"/><Relationship Id="rId5" Type="http://schemas.openxmlformats.org/officeDocument/2006/relationships/hyperlink" Target="https://en.wikipedia.org/wiki/Modern_dance" TargetMode="External"/><Relationship Id="rId4" Type="http://schemas.openxmlformats.org/officeDocument/2006/relationships/hyperlink" Target="https://en.wikipedia.org/wiki/Theatre"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B4E09B2-6408-441F-BB3F-D03E0D1A73E8}" type="slidenum">
              <a:rPr lang="en-US" smtClean="0"/>
              <a:pPr>
                <a:defRPr/>
              </a:pPr>
              <a:t>1</a:t>
            </a:fld>
            <a:endParaRPr lang="en-US"/>
          </a:p>
        </p:txBody>
      </p:sp>
    </p:spTree>
    <p:extLst>
      <p:ext uri="{BB962C8B-B14F-4D97-AF65-F5344CB8AC3E}">
        <p14:creationId xmlns:p14="http://schemas.microsoft.com/office/powerpoint/2010/main" val="11105582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31775" lvl="1" indent="0" eaLnBrk="0" hangingPunct="0">
              <a:spcBef>
                <a:spcPct val="20000"/>
              </a:spcBef>
              <a:buClr>
                <a:schemeClr val="tx1"/>
              </a:buClr>
              <a:buFontTx/>
              <a:buNone/>
              <a:defRPr/>
            </a:pPr>
            <a:r>
              <a:rPr lang="en-US" dirty="0"/>
              <a:t>Unified</a:t>
            </a:r>
            <a:br>
              <a:rPr lang="en-US" dirty="0"/>
            </a:br>
            <a:br>
              <a:rPr lang="en-US" dirty="0"/>
            </a:br>
            <a:r>
              <a:rPr lang="en-US" kern="0" dirty="0">
                <a:latin typeface="+mn-lt"/>
              </a:rPr>
              <a:t>Addition of sport program offerings for students with intellectual disabilities partnered with students with no disabilities on same team</a:t>
            </a:r>
          </a:p>
          <a:p>
            <a:pPr marL="231775" lvl="1" indent="0" eaLnBrk="0" hangingPunct="0">
              <a:spcBef>
                <a:spcPct val="20000"/>
              </a:spcBef>
              <a:buClr>
                <a:schemeClr val="tx1"/>
              </a:buClr>
              <a:buFontTx/>
              <a:buNone/>
              <a:defRPr/>
            </a:pPr>
            <a:r>
              <a:rPr lang="en-US" kern="0" dirty="0">
                <a:latin typeface="+mn-lt"/>
              </a:rPr>
              <a:t>Partnership with Special Olympics.  U</a:t>
            </a:r>
            <a:r>
              <a:rPr lang="en-US" dirty="0"/>
              <a:t>nified</a:t>
            </a:r>
            <a:r>
              <a:rPr lang="en-US" baseline="0" dirty="0"/>
              <a:t> athletics have been incorporated into 28 state associations and include sports such as :</a:t>
            </a:r>
          </a:p>
          <a:p>
            <a:pPr marL="0" indent="0">
              <a:buNone/>
            </a:pPr>
            <a:endParaRPr lang="en-US" baseline="0" dirty="0"/>
          </a:p>
          <a:p>
            <a:pPr marL="0" indent="0">
              <a:buNone/>
            </a:pPr>
            <a:r>
              <a:rPr lang="en-US" baseline="0" dirty="0"/>
              <a:t>Track and Field (most popular) – 12 different sports</a:t>
            </a:r>
          </a:p>
          <a:p>
            <a:pPr marL="0" indent="0">
              <a:buNone/>
            </a:pPr>
            <a:r>
              <a:rPr lang="en-US" baseline="0" dirty="0"/>
              <a:t>Basketball</a:t>
            </a:r>
            <a:br>
              <a:rPr lang="en-US" baseline="0" dirty="0"/>
            </a:br>
            <a:r>
              <a:rPr lang="en-US" baseline="0" dirty="0"/>
              <a:t>Soccer</a:t>
            </a:r>
            <a:br>
              <a:rPr lang="en-US" baseline="0" dirty="0"/>
            </a:br>
            <a:r>
              <a:rPr lang="en-US" baseline="0" dirty="0"/>
              <a:t>Flag Football</a:t>
            </a:r>
            <a:br>
              <a:rPr lang="en-US" baseline="0" dirty="0"/>
            </a:br>
            <a:r>
              <a:rPr lang="en-US" baseline="0" dirty="0"/>
              <a:t>Bowling</a:t>
            </a:r>
            <a:br>
              <a:rPr lang="en-US" baseline="0" dirty="0"/>
            </a:br>
            <a:r>
              <a:rPr lang="en-US" baseline="0" dirty="0"/>
              <a:t>Volleyball</a:t>
            </a:r>
            <a:br>
              <a:rPr lang="en-US" baseline="0" dirty="0"/>
            </a:br>
            <a:r>
              <a:rPr lang="en-US" baseline="0" dirty="0"/>
              <a:t>Bocce</a:t>
            </a:r>
            <a:br>
              <a:rPr lang="en-US" baseline="0" dirty="0"/>
            </a:br>
            <a:r>
              <a:rPr lang="en-US" baseline="0" dirty="0"/>
              <a:t>Cheer</a:t>
            </a:r>
            <a:br>
              <a:rPr lang="en-US" baseline="0" dirty="0"/>
            </a:br>
            <a:r>
              <a:rPr lang="en-US" baseline="0" dirty="0"/>
              <a:t>Bass Fishing</a:t>
            </a:r>
            <a:br>
              <a:rPr lang="en-US" baseline="0" dirty="0"/>
            </a:br>
            <a:r>
              <a:rPr lang="en-US" baseline="0" dirty="0"/>
              <a:t>Strength Training</a:t>
            </a:r>
            <a:br>
              <a:rPr lang="en-US" baseline="0" dirty="0"/>
            </a:br>
            <a:r>
              <a:rPr lang="en-US" baseline="0" dirty="0"/>
              <a:t>Tennis</a:t>
            </a:r>
            <a:br>
              <a:rPr lang="en-US" baseline="0" dirty="0"/>
            </a:br>
            <a:r>
              <a:rPr lang="en-US" baseline="0" dirty="0"/>
              <a:t>Swimming</a:t>
            </a:r>
          </a:p>
          <a:p>
            <a:pPr marL="0" indent="0">
              <a:buNone/>
            </a:pPr>
            <a:endParaRPr lang="en-US" baseline="0" dirty="0"/>
          </a:p>
          <a:p>
            <a:pPr marL="0" indent="0">
              <a:buNone/>
            </a:pPr>
            <a:r>
              <a:rPr lang="en-US" baseline="0" dirty="0"/>
              <a:t>Current NFHS Learn Course – Coaching Unified Sports</a:t>
            </a:r>
            <a:endParaRPr lang="en-US" dirty="0"/>
          </a:p>
        </p:txBody>
      </p:sp>
      <p:sp>
        <p:nvSpPr>
          <p:cNvPr id="4" name="Slide Number Placeholder 3"/>
          <p:cNvSpPr>
            <a:spLocks noGrp="1"/>
          </p:cNvSpPr>
          <p:nvPr>
            <p:ph type="sldNum" sz="quarter" idx="10"/>
          </p:nvPr>
        </p:nvSpPr>
        <p:spPr/>
        <p:txBody>
          <a:bodyPr/>
          <a:lstStyle/>
          <a:p>
            <a:pPr>
              <a:defRPr/>
            </a:pPr>
            <a:fld id="{8B4E09B2-6408-441F-BB3F-D03E0D1A73E8}" type="slidenum">
              <a:rPr lang="en-US" smtClean="0"/>
              <a:pPr>
                <a:defRPr/>
              </a:pPr>
              <a:t>10</a:t>
            </a:fld>
            <a:endParaRPr lang="en-US"/>
          </a:p>
        </p:txBody>
      </p:sp>
    </p:spTree>
    <p:extLst>
      <p:ext uri="{BB962C8B-B14F-4D97-AF65-F5344CB8AC3E}">
        <p14:creationId xmlns:p14="http://schemas.microsoft.com/office/powerpoint/2010/main" val="2177267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baseline="0" dirty="0"/>
              <a:t>Unified Theater </a:t>
            </a:r>
            <a:r>
              <a:rPr lang="en-US" baseline="0" dirty="0"/>
              <a:t>- </a:t>
            </a:r>
            <a:r>
              <a:rPr lang="en-US" sz="1200" b="0" i="0" kern="1200" dirty="0">
                <a:solidFill>
                  <a:schemeClr val="tx1"/>
                </a:solidFill>
                <a:effectLst/>
                <a:latin typeface="+mn-lt"/>
                <a:ea typeface="+mn-ea"/>
                <a:cs typeface="+mn-cs"/>
              </a:rPr>
              <a:t>At Unified Theater, young people with and without disabilities, of all backgrounds, come together as equals to put on a production. The production is entirely organized, written, and directed by the students themselves. In over sixty schools across the country over 6,000 students with and without disabilities have performed to almost 10,000 audience members. The concept is simple: let teens lead, let creativity rule, and put the Spotlight on Ability.  It includes students with and without disabilities and is written for students, by students, and out students.  I</a:t>
            </a:r>
            <a:r>
              <a:rPr lang="en-US" sz="1200" b="0" i="0" kern="1200" baseline="0" dirty="0">
                <a:solidFill>
                  <a:schemeClr val="tx1"/>
                </a:solidFill>
                <a:effectLst/>
                <a:latin typeface="+mn-lt"/>
                <a:ea typeface="+mn-ea"/>
                <a:cs typeface="+mn-cs"/>
              </a:rPr>
              <a:t> involves approximately 60 schools across the country and close to 6000 students.</a:t>
            </a: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fontAlgn="base"/>
            <a:r>
              <a:rPr lang="en-US" b="1" baseline="0" dirty="0"/>
              <a:t>Roundabout Playback </a:t>
            </a:r>
            <a:r>
              <a:rPr lang="en-US" b="1" baseline="0" dirty="0" err="1"/>
              <a:t>Troope</a:t>
            </a:r>
            <a:r>
              <a:rPr lang="en-US" b="1" baseline="0" dirty="0"/>
              <a:t> </a:t>
            </a:r>
            <a:r>
              <a:rPr lang="en-US" baseline="0" dirty="0"/>
              <a:t>– local Carmel Parks and Rec improvisational group.  Audience members tell a personal story and it is acted out by the </a:t>
            </a:r>
            <a:r>
              <a:rPr lang="en-US" baseline="0" dirty="0" err="1"/>
              <a:t>troope</a:t>
            </a:r>
            <a:r>
              <a:rPr lang="en-US" baseline="0" dirty="0"/>
              <a:t>.</a:t>
            </a:r>
            <a:br>
              <a:rPr lang="en-US" baseline="0" dirty="0"/>
            </a:br>
            <a:r>
              <a:rPr lang="en-US" sz="1200" kern="1200" dirty="0">
                <a:solidFill>
                  <a:schemeClr val="tx1"/>
                </a:solidFill>
                <a:effectLst/>
                <a:latin typeface="+mn-lt"/>
                <a:ea typeface="+mn-ea"/>
                <a:cs typeface="+mn-cs"/>
              </a:rPr>
              <a:t>Rehearsals began with the troupe building trust, understanding and positive relationships through creative arts, games and activities. </a:t>
            </a:r>
          </a:p>
          <a:p>
            <a:pPr fontAlgn="base"/>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After the actors started to feel more comfortable, the basics of playback were introduced. A troupe member asks a question such as, “How would you describe your day in one word?” or “What quality makes you a strong community member?” and once the troupe receives a response, one actor steps forward to portray the word with a repetitive movement and sound. Troupe members then add on to each other and create a moving portrait for the teller. Once the portrait is complete, they create other fluids from the responses.</a:t>
            </a:r>
          </a:p>
          <a:p>
            <a:pPr fontAlgn="base"/>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Next in the rehearsal process, the troupe explored “pairs” where two opposite feelings are explored. If an audience member says his day was hectic and fun, then the troupe can show the audience both feelings through pairs. One actor shows one feeling while the other portrays the opposite feeling. </a:t>
            </a:r>
          </a:p>
          <a:p>
            <a:pPr fontAlgn="base"/>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Once pairs were perfected, the troupe rehearsed full stories, where an audience member tells a story and the troupe of actors performs, or plays back, the story on the spot. It could be a dream, a memory, a short narrative or even “something you want to occur.” The troupe uses musical instruments, colorful scarfs, dancing and role-play to show the story to the teller.  The troupe was supported by a music therapist, so music was a large component through the rehearsal process. Each week, one of the members would bring a piece of music for everyone to learn. During rehearsals, the troupe performed its opening musical number, “Everything Is Awesome,” and choreography was incorporated to show originality. </a:t>
            </a:r>
          </a:p>
          <a:p>
            <a:pPr fontAlgn="base"/>
            <a:endParaRPr lang="en-US" sz="1200" b="1" kern="1200" dirty="0">
              <a:solidFill>
                <a:schemeClr val="tx1"/>
              </a:solidFill>
              <a:effectLst/>
              <a:latin typeface="+mn-lt"/>
              <a:ea typeface="+mn-ea"/>
              <a:cs typeface="+mn-cs"/>
            </a:endParaRPr>
          </a:p>
          <a:p>
            <a:pPr fontAlgn="base"/>
            <a:r>
              <a:rPr lang="en-US" sz="1200" b="1" kern="1200" dirty="0">
                <a:solidFill>
                  <a:schemeClr val="tx1"/>
                </a:solidFill>
                <a:effectLst/>
                <a:latin typeface="+mn-lt"/>
                <a:ea typeface="+mn-ea"/>
                <a:cs typeface="+mn-cs"/>
              </a:rPr>
              <a:t>The Performance</a:t>
            </a:r>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A broad theme that allowed audience members to generate the topics they wanted to explore during the performance. </a:t>
            </a:r>
            <a:r>
              <a:rPr lang="en-US" sz="1200" kern="1200" dirty="0" err="1">
                <a:solidFill>
                  <a:schemeClr val="tx1"/>
                </a:solidFill>
                <a:effectLst/>
                <a:latin typeface="+mn-lt"/>
                <a:ea typeface="+mn-ea"/>
                <a:cs typeface="+mn-cs"/>
              </a:rPr>
              <a:t>Yadon</a:t>
            </a:r>
            <a:r>
              <a:rPr lang="en-US" sz="1200" kern="1200" dirty="0">
                <a:solidFill>
                  <a:schemeClr val="tx1"/>
                </a:solidFill>
                <a:effectLst/>
                <a:latin typeface="+mn-lt"/>
                <a:ea typeface="+mn-ea"/>
                <a:cs typeface="+mn-cs"/>
              </a:rPr>
              <a:t> explained the diversity among audience members: “There are some audience members who enjoy being part of the experience but never share, and this is still very helpful because they serve as a support system for the tellers.” Some performances can be very joyful and happy when audiences are exploring friendships and community strengths, while other groups may explore personal losses, tragedies and world disasters. The variety of topics means it is imperative that the person directing the troupe has a background in playback. </a:t>
            </a:r>
            <a:r>
              <a:rPr lang="en-US" sz="1200" kern="1200" dirty="0" err="1">
                <a:solidFill>
                  <a:schemeClr val="tx1"/>
                </a:solidFill>
                <a:effectLst/>
                <a:latin typeface="+mn-lt"/>
                <a:ea typeface="+mn-ea"/>
                <a:cs typeface="+mn-cs"/>
              </a:rPr>
              <a:t>Yadon’s</a:t>
            </a:r>
            <a:r>
              <a:rPr lang="en-US" sz="1200" kern="1200" dirty="0">
                <a:solidFill>
                  <a:schemeClr val="tx1"/>
                </a:solidFill>
                <a:effectLst/>
                <a:latin typeface="+mn-lt"/>
                <a:ea typeface="+mn-ea"/>
                <a:cs typeface="+mn-cs"/>
              </a:rPr>
              <a:t> drama therapy background has been especially beneficial because she can support audiences in safely exploring topics and leave them feeling empowered. </a:t>
            </a:r>
          </a:p>
          <a:p>
            <a:pPr fontAlgn="base"/>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It is beautiful to watch the understanding and empathy as the audience experiences individuals with disabilities exploring these complex topics. </a:t>
            </a:r>
            <a:r>
              <a:rPr lang="en-US" sz="1200" kern="1200" dirty="0" err="1">
                <a:solidFill>
                  <a:schemeClr val="tx1"/>
                </a:solidFill>
                <a:effectLst/>
                <a:latin typeface="+mn-lt"/>
                <a:ea typeface="+mn-ea"/>
                <a:cs typeface="+mn-cs"/>
              </a:rPr>
              <a:t>Yadon</a:t>
            </a:r>
            <a:r>
              <a:rPr lang="en-US" sz="1200" kern="1200" dirty="0">
                <a:solidFill>
                  <a:schemeClr val="tx1"/>
                </a:solidFill>
                <a:effectLst/>
                <a:latin typeface="+mn-lt"/>
                <a:ea typeface="+mn-ea"/>
                <a:cs typeface="+mn-cs"/>
              </a:rPr>
              <a:t> reflected on one of her favorite moments from the first performance: “We asked the audience to shout out a word that described a strength, and one woman said ‘compassion.’ One of the actors went center stage, and he put his hands over his heart and made a beeping sound. You could hear the auditorium filling with sounds from the audience, and it brought tears to my eyes. He showed a complex emotion with one movement and sound that we all understood. It was breathtaking.” </a:t>
            </a:r>
          </a:p>
          <a:p>
            <a:pPr marL="0" indent="0">
              <a:buFont typeface="Arial" panose="020B0604020202020204" pitchFamily="34" charset="0"/>
              <a:buNone/>
            </a:pPr>
            <a:endParaRPr lang="en-US" sz="1200" b="1" kern="1200" dirty="0">
              <a:solidFill>
                <a:schemeClr val="tx1"/>
              </a:solidFill>
              <a:effectLst/>
              <a:latin typeface="+mn-lt"/>
              <a:ea typeface="+mn-ea"/>
              <a:cs typeface="+mn-cs"/>
            </a:endParaRPr>
          </a:p>
          <a:p>
            <a:pPr marL="0" indent="0">
              <a:buFont typeface="Arial" panose="020B0604020202020204" pitchFamily="34" charset="0"/>
              <a:buNone/>
            </a:pPr>
            <a:r>
              <a:rPr lang="en-US" sz="1200" b="1" kern="1200" dirty="0">
                <a:solidFill>
                  <a:schemeClr val="tx1"/>
                </a:solidFill>
                <a:effectLst/>
                <a:latin typeface="+mn-lt"/>
                <a:ea typeface="+mn-ea"/>
                <a:cs typeface="+mn-cs"/>
              </a:rPr>
              <a:t>United Sound – Carmel</a:t>
            </a:r>
            <a:r>
              <a:rPr lang="en-US" sz="1200" b="1" kern="1200" baseline="0" dirty="0">
                <a:solidFill>
                  <a:schemeClr val="tx1"/>
                </a:solidFill>
                <a:effectLst/>
                <a:latin typeface="+mn-lt"/>
                <a:ea typeface="+mn-ea"/>
                <a:cs typeface="+mn-cs"/>
              </a:rPr>
              <a:t> High School Club (local pilot program) – Elisabeth </a:t>
            </a:r>
            <a:r>
              <a:rPr lang="en-US" sz="1200" b="1" kern="1200" baseline="0" dirty="0" err="1">
                <a:solidFill>
                  <a:schemeClr val="tx1"/>
                </a:solidFill>
                <a:effectLst/>
                <a:latin typeface="+mn-lt"/>
                <a:ea typeface="+mn-ea"/>
                <a:cs typeface="+mn-cs"/>
              </a:rPr>
              <a:t>Ohly</a:t>
            </a:r>
            <a:r>
              <a:rPr lang="en-US" sz="1200" b="1" kern="1200" baseline="0" dirty="0">
                <a:solidFill>
                  <a:schemeClr val="tx1"/>
                </a:solidFill>
                <a:effectLst/>
                <a:latin typeface="+mn-lt"/>
                <a:ea typeface="+mn-ea"/>
                <a:cs typeface="+mn-cs"/>
              </a:rPr>
              <a:t> Davis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“About Us” tab and drop down to “Who We Are.” The video next to Julie Duty’s bio is a great introduction.</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“About Us” in the “What People Say” drop down there is a great video in the middle where several teachers share their experiences. The parent video on the left is also good, if you have time. The student video on the right is   short and fun!</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Next, the “What to Expect” section is very informative. All the drop-downs shown in order are a great way to show the audience how easy it is to get involved.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 *Finally, on the “Watch” tab, the video in the middle, third one down, has a teacher talking about his experiences and what to expect.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Music</a:t>
            </a:r>
            <a:r>
              <a:rPr lang="en-US" b="1" baseline="0" dirty="0"/>
              <a:t> For All -</a:t>
            </a:r>
            <a:r>
              <a:rPr lang="en-US" baseline="0" dirty="0"/>
              <a:t> </a:t>
            </a:r>
            <a:r>
              <a:rPr lang="en-US" sz="1200" b="0" i="0" kern="1200" dirty="0">
                <a:solidFill>
                  <a:schemeClr val="tx1"/>
                </a:solidFill>
                <a:effectLst/>
                <a:latin typeface="+mn-lt"/>
                <a:ea typeface="+mn-ea"/>
                <a:cs typeface="+mn-cs"/>
              </a:rPr>
              <a:t>Music for All is one of the largest and most influential national music education organizations in support of active music making. Music for All is unique in that it combines programming at a national level with arts education advocacy. Bands of America (BOA) and Orchestra America are programs of Music for All, first founded in 1975, with a heritage in providing spectacular educational experiences and performance events for instrumental music programs and students.</a:t>
            </a: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fontAlgn="base"/>
            <a:endParaRPr lang="en-US" sz="1200" b="1" kern="1200" dirty="0">
              <a:solidFill>
                <a:schemeClr val="tx1"/>
              </a:solidFill>
              <a:effectLst/>
              <a:latin typeface="+mn-lt"/>
              <a:ea typeface="+mn-ea"/>
              <a:cs typeface="+mn-cs"/>
            </a:endParaRPr>
          </a:p>
          <a:p>
            <a:pPr fontAlgn="base"/>
            <a:r>
              <a:rPr lang="en-US" sz="1200" kern="1200">
                <a:solidFill>
                  <a:schemeClr val="tx1"/>
                </a:solidFill>
                <a:effectLst/>
                <a:latin typeface="+mn-lt"/>
                <a:ea typeface="+mn-ea"/>
                <a:cs typeface="+mn-cs"/>
              </a:rPr>
              <a:t>Current </a:t>
            </a:r>
            <a:r>
              <a:rPr lang="en-US" sz="1200" kern="1200" dirty="0">
                <a:solidFill>
                  <a:schemeClr val="tx1"/>
                </a:solidFill>
                <a:effectLst/>
                <a:latin typeface="+mn-lt"/>
                <a:ea typeface="+mn-ea"/>
                <a:cs typeface="+mn-cs"/>
              </a:rPr>
              <a:t>NFHS Learn Courses:  Intro to Interscholastic Music, Intro to Music Adjudication; why not a</a:t>
            </a:r>
            <a:r>
              <a:rPr lang="en-US" sz="1200" kern="1200" baseline="0" dirty="0">
                <a:solidFill>
                  <a:schemeClr val="tx1"/>
                </a:solidFill>
                <a:effectLst/>
                <a:latin typeface="+mn-lt"/>
                <a:ea typeface="+mn-ea"/>
                <a:cs typeface="+mn-cs"/>
              </a:rPr>
              <a:t> course involving unified activities in the arts?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8B4E09B2-6408-441F-BB3F-D03E0D1A73E8}" type="slidenum">
              <a:rPr lang="en-US" smtClean="0"/>
              <a:pPr>
                <a:defRPr/>
              </a:pPr>
              <a:t>11</a:t>
            </a:fld>
            <a:endParaRPr lang="en-US"/>
          </a:p>
        </p:txBody>
      </p:sp>
    </p:spTree>
    <p:extLst>
      <p:ext uri="{BB962C8B-B14F-4D97-AF65-F5344CB8AC3E}">
        <p14:creationId xmlns:p14="http://schemas.microsoft.com/office/powerpoint/2010/main" val="1336030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B4E09B2-6408-441F-BB3F-D03E0D1A73E8}" type="slidenum">
              <a:rPr lang="en-US" smtClean="0"/>
              <a:pPr>
                <a:defRPr/>
              </a:pPr>
              <a:t>12</a:t>
            </a:fld>
            <a:endParaRPr lang="en-US"/>
          </a:p>
        </p:txBody>
      </p:sp>
    </p:spTree>
    <p:extLst>
      <p:ext uri="{BB962C8B-B14F-4D97-AF65-F5344CB8AC3E}">
        <p14:creationId xmlns:p14="http://schemas.microsoft.com/office/powerpoint/2010/main" val="24514604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B4E09B2-6408-441F-BB3F-D03E0D1A73E8}" type="slidenum">
              <a:rPr lang="en-US" smtClean="0"/>
              <a:pPr>
                <a:defRPr/>
              </a:pPr>
              <a:t>13</a:t>
            </a:fld>
            <a:endParaRPr lang="en-US"/>
          </a:p>
        </p:txBody>
      </p:sp>
    </p:spTree>
    <p:extLst>
      <p:ext uri="{BB962C8B-B14F-4D97-AF65-F5344CB8AC3E}">
        <p14:creationId xmlns:p14="http://schemas.microsoft.com/office/powerpoint/2010/main" val="40816654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B4E09B2-6408-441F-BB3F-D03E0D1A73E8}" type="slidenum">
              <a:rPr lang="en-US" smtClean="0"/>
              <a:pPr>
                <a:defRPr/>
              </a:pPr>
              <a:t>14</a:t>
            </a:fld>
            <a:endParaRPr lang="en-US"/>
          </a:p>
        </p:txBody>
      </p:sp>
    </p:spTree>
    <p:extLst>
      <p:ext uri="{BB962C8B-B14F-4D97-AF65-F5344CB8AC3E}">
        <p14:creationId xmlns:p14="http://schemas.microsoft.com/office/powerpoint/2010/main" val="12957771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B4E09B2-6408-441F-BB3F-D03E0D1A73E8}" type="slidenum">
              <a:rPr lang="en-US" smtClean="0"/>
              <a:pPr>
                <a:defRPr/>
              </a:pPr>
              <a:t>15</a:t>
            </a:fld>
            <a:endParaRPr lang="en-US"/>
          </a:p>
        </p:txBody>
      </p:sp>
    </p:spTree>
    <p:extLst>
      <p:ext uri="{BB962C8B-B14F-4D97-AF65-F5344CB8AC3E}">
        <p14:creationId xmlns:p14="http://schemas.microsoft.com/office/powerpoint/2010/main" val="40895486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US" altLang="en-US" dirty="0"/>
              <a:t> The Task Force has developed a “Game Plan” to change our culture so our students with disabilities not only have opportunities for participation but also have the attitude of “I should participate”.</a:t>
            </a:r>
          </a:p>
          <a:p>
            <a:pPr>
              <a:buFontTx/>
              <a:buChar char="•"/>
            </a:pPr>
            <a:r>
              <a:rPr lang="en-US" altLang="en-US" dirty="0"/>
              <a:t> Simply stated, “Making the Move from the</a:t>
            </a:r>
            <a:r>
              <a:rPr lang="en-US" altLang="en-US" baseline="0" dirty="0"/>
              <a:t> Seats</a:t>
            </a:r>
            <a:r>
              <a:rPr lang="en-US" altLang="en-US" dirty="0"/>
              <a:t> to the Stage” is the desired cultural change.</a:t>
            </a:r>
          </a:p>
          <a:p>
            <a:pPr>
              <a:buFontTx/>
              <a:buChar char="•"/>
            </a:pPr>
            <a:r>
              <a:rPr lang="en-US" altLang="en-US" dirty="0"/>
              <a:t> So our cycle to start this change is one step at a time and repeat with strong conviction each time we take a step for students.</a:t>
            </a:r>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B0D241E-FA35-47A5-AA22-44BB0E801B42}" type="slidenum">
              <a:rPr lang="en-US" altLang="en-US" smtClean="0">
                <a:latin typeface="Arial" pitchFamily="34" charset="0"/>
              </a:rPr>
              <a:pPr eaLnBrk="1" hangingPunct="1">
                <a:spcBef>
                  <a:spcPct val="0"/>
                </a:spcBef>
              </a:pPr>
              <a:t>16</a:t>
            </a:fld>
            <a:endParaRPr lang="en-US" altLang="en-US" dirty="0">
              <a:latin typeface="Arial" pitchFamily="34" charset="0"/>
            </a:endParaRPr>
          </a:p>
        </p:txBody>
      </p:sp>
    </p:spTree>
    <p:extLst>
      <p:ext uri="{BB962C8B-B14F-4D97-AF65-F5344CB8AC3E}">
        <p14:creationId xmlns:p14="http://schemas.microsoft.com/office/powerpoint/2010/main" val="12758091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US" altLang="en-US" dirty="0"/>
              <a:t> Our Game Plan includes breaking down barriers both attitudinal and physical as we reach out for greater inclusion of all students.</a:t>
            </a:r>
          </a:p>
          <a:p>
            <a:pPr>
              <a:buFontTx/>
              <a:buChar char="•"/>
            </a:pPr>
            <a:r>
              <a:rPr lang="en-US" altLang="en-US" dirty="0"/>
              <a:t> In our states and our schools we must develop and implement</a:t>
            </a:r>
            <a:r>
              <a:rPr lang="en-US" altLang="en-US" baseline="0" dirty="0"/>
              <a:t> </a:t>
            </a:r>
            <a:r>
              <a:rPr lang="en-US" altLang="en-US" dirty="0"/>
              <a:t>our action plans to begin the removal of these barriers.</a:t>
            </a:r>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4FDE868-D0F9-4444-89FF-AA67B9C44ECF}" type="slidenum">
              <a:rPr lang="en-US" altLang="en-US" smtClean="0">
                <a:latin typeface="Arial" pitchFamily="34" charset="0"/>
              </a:rPr>
              <a:pPr eaLnBrk="1" hangingPunct="1">
                <a:spcBef>
                  <a:spcPct val="0"/>
                </a:spcBef>
              </a:pPr>
              <a:t>17</a:t>
            </a:fld>
            <a:endParaRPr lang="en-US" altLang="en-US" dirty="0">
              <a:latin typeface="Arial" pitchFamily="34" charset="0"/>
            </a:endParaRPr>
          </a:p>
        </p:txBody>
      </p:sp>
    </p:spTree>
    <p:extLst>
      <p:ext uri="{BB962C8B-B14F-4D97-AF65-F5344CB8AC3E}">
        <p14:creationId xmlns:p14="http://schemas.microsoft.com/office/powerpoint/2010/main" val="25133115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US" altLang="en-US" dirty="0"/>
              <a:t> Changing the culture to have our students with a disability move</a:t>
            </a:r>
            <a:r>
              <a:rPr lang="en-US" altLang="en-US" baseline="0" dirty="0"/>
              <a:t> from</a:t>
            </a:r>
            <a:r>
              <a:rPr lang="en-US" altLang="en-US" dirty="0"/>
              <a:t> the sidelines and into the game will include our having a better understanding of the characteristics that the young person may display.</a:t>
            </a:r>
          </a:p>
          <a:p>
            <a:pPr>
              <a:buFontTx/>
              <a:buChar char="•"/>
            </a:pPr>
            <a:r>
              <a:rPr lang="en-US" altLang="en-US" dirty="0"/>
              <a:t> We must find ways to engage the young people and their parents to be motivated to participate.</a:t>
            </a:r>
          </a:p>
          <a:p>
            <a:pPr>
              <a:buFontTx/>
              <a:buChar char="•"/>
            </a:pPr>
            <a:r>
              <a:rPr lang="en-US" altLang="en-US" dirty="0"/>
              <a:t> It is important that we are learning and understanding what hurdles exist for a young person with a disability as we develop our action plan to motivate participation.</a:t>
            </a:r>
          </a:p>
          <a:p>
            <a:pPr>
              <a:buFontTx/>
              <a:buChar char="•"/>
            </a:pPr>
            <a:r>
              <a:rPr lang="en-US" altLang="en-US" dirty="0"/>
              <a:t> The “build it and they will come” may not be as applicable due to the hurdles which must be met just to participate.</a:t>
            </a:r>
          </a:p>
          <a:p>
            <a:pPr>
              <a:buFontTx/>
              <a:buChar char="•"/>
            </a:pPr>
            <a:r>
              <a:rPr lang="en-US" altLang="en-US" dirty="0"/>
              <a:t> This is the importance of changing the culture as a whole and not just from one direction.</a:t>
            </a:r>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9F207FD-F1E7-4B91-8C2F-A26AFF00F855}" type="slidenum">
              <a:rPr lang="en-US" altLang="en-US" smtClean="0">
                <a:latin typeface="Arial" pitchFamily="34" charset="0"/>
              </a:rPr>
              <a:pPr eaLnBrk="1" hangingPunct="1">
                <a:spcBef>
                  <a:spcPct val="0"/>
                </a:spcBef>
              </a:pPr>
              <a:t>18</a:t>
            </a:fld>
            <a:endParaRPr lang="en-US" altLang="en-US" dirty="0">
              <a:latin typeface="Arial" pitchFamily="34" charset="0"/>
            </a:endParaRPr>
          </a:p>
        </p:txBody>
      </p:sp>
    </p:spTree>
    <p:extLst>
      <p:ext uri="{BB962C8B-B14F-4D97-AF65-F5344CB8AC3E}">
        <p14:creationId xmlns:p14="http://schemas.microsoft.com/office/powerpoint/2010/main" val="17521983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B4E09B2-6408-441F-BB3F-D03E0D1A73E8}" type="slidenum">
              <a:rPr lang="en-US" smtClean="0"/>
              <a:pPr>
                <a:defRPr/>
              </a:pPr>
              <a:t>19</a:t>
            </a:fld>
            <a:endParaRPr lang="en-US"/>
          </a:p>
        </p:txBody>
      </p:sp>
    </p:spTree>
    <p:extLst>
      <p:ext uri="{BB962C8B-B14F-4D97-AF65-F5344CB8AC3E}">
        <p14:creationId xmlns:p14="http://schemas.microsoft.com/office/powerpoint/2010/main" val="3701604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Team was established in 2013 in response to the Extracurricular Athletics “Dear Colleague” letter (US DOE, Office for Civil Rights).  The letter outlined that students with disabilities</a:t>
            </a:r>
            <a:r>
              <a:rPr lang="en-US" baseline="0" dirty="0"/>
              <a:t> must be afforded equal opportunities to participate in extracurricular athletics.</a:t>
            </a:r>
            <a:br>
              <a:rPr lang="en-US" dirty="0"/>
            </a:br>
            <a:endParaRPr lang="en-US" dirty="0"/>
          </a:p>
          <a:p>
            <a:r>
              <a:rPr lang="en-US" dirty="0"/>
              <a:t>NFHS Staff Inclusion Team - Bob Gardner, Becky Oakes, Lindsey Atkinson, Sandy Searcy</a:t>
            </a:r>
          </a:p>
          <a:p>
            <a:endParaRPr lang="en-US" dirty="0"/>
          </a:p>
          <a:p>
            <a:r>
              <a:rPr lang="en-US" dirty="0"/>
              <a:t>NFHS Inclusion Task Force  - first met on</a:t>
            </a:r>
            <a:r>
              <a:rPr lang="en-US" baseline="0" dirty="0"/>
              <a:t> October 15, 2013</a:t>
            </a:r>
            <a:br>
              <a:rPr lang="en-US" dirty="0"/>
            </a:br>
            <a:r>
              <a:rPr lang="en-US" dirty="0"/>
              <a:t>NFHS Staff - </a:t>
            </a:r>
            <a:r>
              <a:rPr lang="en-US" sz="1200" kern="1200" dirty="0">
                <a:solidFill>
                  <a:schemeClr val="tx1"/>
                </a:solidFill>
                <a:effectLst/>
                <a:latin typeface="+mn-lt"/>
                <a:ea typeface="+mn-ea"/>
                <a:cs typeface="+mn-cs"/>
              </a:rPr>
              <a:t>Bob Gardner, Jim </a:t>
            </a:r>
            <a:r>
              <a:rPr lang="en-US" sz="1200" kern="1200" dirty="0" err="1">
                <a:solidFill>
                  <a:schemeClr val="tx1"/>
                </a:solidFill>
                <a:effectLst/>
                <a:latin typeface="+mn-lt"/>
                <a:ea typeface="+mn-ea"/>
                <a:cs typeface="+mn-cs"/>
              </a:rPr>
              <a:t>Tenopir</a:t>
            </a:r>
            <a:r>
              <a:rPr lang="en-US" sz="1200" kern="1200" dirty="0">
                <a:solidFill>
                  <a:schemeClr val="tx1"/>
                </a:solidFill>
                <a:effectLst/>
                <a:latin typeface="+mn-lt"/>
                <a:ea typeface="+mn-ea"/>
                <a:cs typeface="+mn-cs"/>
              </a:rPr>
              <a:t>, Becky Oakes</a:t>
            </a:r>
            <a:br>
              <a:rPr lang="en-US" dirty="0"/>
            </a:br>
            <a:r>
              <a:rPr lang="en-US" dirty="0"/>
              <a:t>Representatives from state associations-  R</a:t>
            </a:r>
            <a:r>
              <a:rPr lang="en-US" sz="1200" kern="1200" dirty="0">
                <a:solidFill>
                  <a:schemeClr val="tx1"/>
                </a:solidFill>
                <a:effectLst/>
                <a:latin typeface="+mn-lt"/>
                <a:ea typeface="+mn-ea"/>
                <a:cs typeface="+mn-cs"/>
              </a:rPr>
              <a:t>on </a:t>
            </a:r>
            <a:r>
              <a:rPr lang="en-US" sz="1200" kern="1200" dirty="0" err="1">
                <a:solidFill>
                  <a:schemeClr val="tx1"/>
                </a:solidFill>
                <a:effectLst/>
                <a:latin typeface="+mn-lt"/>
                <a:ea typeface="+mn-ea"/>
                <a:cs typeface="+mn-cs"/>
              </a:rPr>
              <a:t>Belinko</a:t>
            </a:r>
            <a:r>
              <a:rPr lang="en-US" sz="1200" kern="1200" dirty="0">
                <a:solidFill>
                  <a:schemeClr val="tx1"/>
                </a:solidFill>
                <a:effectLst/>
                <a:latin typeface="+mn-lt"/>
                <a:ea typeface="+mn-ea"/>
                <a:cs typeface="+mn-cs"/>
              </a:rPr>
              <a:t>, Maryland, Marty </a:t>
            </a:r>
            <a:r>
              <a:rPr lang="en-US" sz="1200" kern="1200" dirty="0" err="1">
                <a:solidFill>
                  <a:schemeClr val="tx1"/>
                </a:solidFill>
                <a:effectLst/>
                <a:latin typeface="+mn-lt"/>
                <a:ea typeface="+mn-ea"/>
                <a:cs typeface="+mn-cs"/>
              </a:rPr>
              <a:t>O’Hern</a:t>
            </a:r>
            <a:r>
              <a:rPr lang="en-US" sz="1200" kern="1200" dirty="0">
                <a:solidFill>
                  <a:schemeClr val="tx1"/>
                </a:solidFill>
                <a:effectLst/>
                <a:latin typeface="+mn-lt"/>
                <a:ea typeface="+mn-ea"/>
                <a:cs typeface="+mn-cs"/>
              </a:rPr>
              <a:t>, Missouri</a:t>
            </a:r>
          </a:p>
          <a:p>
            <a:r>
              <a:rPr lang="en-US" sz="1200" kern="1200" dirty="0">
                <a:solidFill>
                  <a:schemeClr val="tx1"/>
                </a:solidFill>
                <a:effectLst/>
                <a:latin typeface="+mn-lt"/>
                <a:ea typeface="+mn-ea"/>
                <a:cs typeface="+mn-cs"/>
              </a:rPr>
              <a:t>Representative from NIAAA</a:t>
            </a:r>
          </a:p>
          <a:p>
            <a:r>
              <a:rPr lang="en-US" sz="1200" kern="1200" dirty="0">
                <a:solidFill>
                  <a:schemeClr val="tx1"/>
                </a:solidFill>
                <a:effectLst/>
                <a:latin typeface="+mn-lt"/>
                <a:ea typeface="+mn-ea"/>
                <a:cs typeface="+mn-cs"/>
              </a:rPr>
              <a:t>Representative from</a:t>
            </a:r>
            <a:r>
              <a:rPr lang="en-US" sz="1200" kern="1200" baseline="0" dirty="0">
                <a:solidFill>
                  <a:schemeClr val="tx1"/>
                </a:solidFill>
                <a:effectLst/>
                <a:latin typeface="+mn-lt"/>
                <a:ea typeface="+mn-ea"/>
                <a:cs typeface="+mn-cs"/>
              </a:rPr>
              <a:t> NCAA</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Mike Furnish, Special Olympics Indiana (Unified)</a:t>
            </a:r>
          </a:p>
          <a:p>
            <a:r>
              <a:rPr lang="en-US" sz="1200" kern="1200" dirty="0">
                <a:solidFill>
                  <a:schemeClr val="tx1"/>
                </a:solidFill>
                <a:effectLst/>
                <a:latin typeface="+mn-lt"/>
                <a:ea typeface="+mn-ea"/>
                <a:cs typeface="+mn-cs"/>
              </a:rPr>
              <a:t>Bev Vaughn, American Association of Adapted Sports Programs (AAASP) (Adapted)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NCAA Task Force – NFHS included (Becky</a:t>
            </a:r>
            <a:r>
              <a:rPr lang="en-US" sz="1200" kern="1200" baseline="0" dirty="0">
                <a:solidFill>
                  <a:schemeClr val="tx1"/>
                </a:solidFill>
                <a:effectLst/>
                <a:latin typeface="+mn-lt"/>
                <a:ea typeface="+mn-ea"/>
                <a:cs typeface="+mn-cs"/>
              </a:rPr>
              <a:t> Oakes)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Mission – to serve as a conduit and repository for best practices associated student participation in athletics and activities.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8B4E09B2-6408-441F-BB3F-D03E0D1A73E8}" type="slidenum">
              <a:rPr lang="en-US" smtClean="0"/>
              <a:pPr>
                <a:defRPr/>
              </a:pPr>
              <a:t>2</a:t>
            </a:fld>
            <a:endParaRPr lang="en-US"/>
          </a:p>
        </p:txBody>
      </p:sp>
    </p:spTree>
    <p:extLst>
      <p:ext uri="{BB962C8B-B14F-4D97-AF65-F5344CB8AC3E}">
        <p14:creationId xmlns:p14="http://schemas.microsoft.com/office/powerpoint/2010/main" val="40907607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B4E09B2-6408-441F-BB3F-D03E0D1A73E8}" type="slidenum">
              <a:rPr lang="en-US" smtClean="0"/>
              <a:pPr>
                <a:defRPr/>
              </a:pPr>
              <a:t>20</a:t>
            </a:fld>
            <a:endParaRPr lang="en-US"/>
          </a:p>
        </p:txBody>
      </p:sp>
    </p:spTree>
    <p:extLst>
      <p:ext uri="{BB962C8B-B14F-4D97-AF65-F5344CB8AC3E}">
        <p14:creationId xmlns:p14="http://schemas.microsoft.com/office/powerpoint/2010/main" val="36373107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B4E09B2-6408-441F-BB3F-D03E0D1A73E8}" type="slidenum">
              <a:rPr lang="en-US" smtClean="0"/>
              <a:pPr>
                <a:defRPr/>
              </a:pPr>
              <a:t>21</a:t>
            </a:fld>
            <a:endParaRPr lang="en-US"/>
          </a:p>
        </p:txBody>
      </p:sp>
    </p:spTree>
    <p:extLst>
      <p:ext uri="{BB962C8B-B14F-4D97-AF65-F5344CB8AC3E}">
        <p14:creationId xmlns:p14="http://schemas.microsoft.com/office/powerpoint/2010/main" val="16281319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B4E09B2-6408-441F-BB3F-D03E0D1A73E8}" type="slidenum">
              <a:rPr lang="en-US" smtClean="0"/>
              <a:pPr>
                <a:defRPr/>
              </a:pPr>
              <a:t>22</a:t>
            </a:fld>
            <a:endParaRPr lang="en-US"/>
          </a:p>
        </p:txBody>
      </p:sp>
    </p:spTree>
    <p:extLst>
      <p:ext uri="{BB962C8B-B14F-4D97-AF65-F5344CB8AC3E}">
        <p14:creationId xmlns:p14="http://schemas.microsoft.com/office/powerpoint/2010/main" val="20688277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B4E09B2-6408-441F-BB3F-D03E0D1A73E8}" type="slidenum">
              <a:rPr lang="en-US" smtClean="0"/>
              <a:pPr>
                <a:defRPr/>
              </a:pPr>
              <a:t>23</a:t>
            </a:fld>
            <a:endParaRPr lang="en-US"/>
          </a:p>
        </p:txBody>
      </p:sp>
    </p:spTree>
    <p:extLst>
      <p:ext uri="{BB962C8B-B14F-4D97-AF65-F5344CB8AC3E}">
        <p14:creationId xmlns:p14="http://schemas.microsoft.com/office/powerpoint/2010/main" val="385029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James asked our team to make a presentation today, to draw some parallels between inclusion in both athletics and the performing arts.  We realized that we had committed to a great deal of research</a:t>
            </a:r>
            <a:r>
              <a:rPr lang="en-US" baseline="0" dirty="0"/>
              <a:t> with various groups involved with inclusion and athletics, but did not have the same cadre of examples for performing arts inclusion.  </a:t>
            </a:r>
          </a:p>
          <a:p>
            <a:endParaRPr lang="en-US" baseline="0" dirty="0"/>
          </a:p>
          <a:p>
            <a:r>
              <a:rPr lang="en-US" baseline="0" dirty="0"/>
              <a:t>Our motto for athletic inclusion has been “Masking the Move from the Sidelines to Game Time”.  Our new motto for performing arts inclusion is “From the Seats to the Stage.”</a:t>
            </a:r>
          </a:p>
          <a:p>
            <a:endParaRPr lang="en-US" baseline="0" dirty="0"/>
          </a:p>
          <a:p>
            <a:r>
              <a:rPr lang="en-US" baseline="0" dirty="0"/>
              <a:t>What we found is that currently, there are quite a number of state associations out there that have been providing programming for years, and that the performing arts environment is probably more conducive for inclusion of disabled students than athletics.  In other words, you have already been incorporating accommodations for these students, whether it be for one individual or a an entire program or club.  We hope that you will be willing to share your experiences today, so that we can begin to build a list of options to be used by state associations.</a:t>
            </a:r>
            <a:br>
              <a:rPr lang="en-US" baseline="0" dirty="0"/>
            </a:br>
            <a:endParaRPr lang="en-US" baseline="0" dirty="0"/>
          </a:p>
          <a:p>
            <a:r>
              <a:rPr lang="en-US" baseline="0" dirty="0"/>
              <a:t>We chose to organize today’s discussion by the following topics: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8B4E09B2-6408-441F-BB3F-D03E0D1A73E8}" type="slidenum">
              <a:rPr lang="en-US" smtClean="0"/>
              <a:pPr>
                <a:defRPr/>
              </a:pPr>
              <a:t>3</a:t>
            </a:fld>
            <a:endParaRPr lang="en-US"/>
          </a:p>
        </p:txBody>
      </p:sp>
    </p:spTree>
    <p:extLst>
      <p:ext uri="{BB962C8B-B14F-4D97-AF65-F5344CB8AC3E}">
        <p14:creationId xmlns:p14="http://schemas.microsoft.com/office/powerpoint/2010/main" val="3900291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dirty="0">
                <a:solidFill>
                  <a:schemeClr val="tx1"/>
                </a:solidFill>
                <a:effectLst/>
                <a:latin typeface="+mn-lt"/>
                <a:ea typeface="+mn-ea"/>
                <a:cs typeface="+mn-cs"/>
              </a:rPr>
              <a:t>Participation in student activities increases students' standardized test scores, GPAs, graduation rates, college acceptance rates and college success rates. It practically eliminates the likelihood that a student will choose to drop out of high school.</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Education based student activities develop core social and emotional skills while reducing high-risk behavioral problems and long term public assistance needs,</a:t>
            </a:r>
            <a:r>
              <a:rPr lang="en-US" sz="1200" kern="1200" baseline="0" dirty="0">
                <a:solidFill>
                  <a:schemeClr val="tx1"/>
                </a:solidFill>
                <a:effectLst/>
                <a:latin typeface="+mn-lt"/>
                <a:ea typeface="+mn-ea"/>
                <a:cs typeface="+mn-cs"/>
              </a:rPr>
              <a:t> as well as helps the student learn how to be a part of something bigger than themselves.</a:t>
            </a:r>
            <a:br>
              <a:rPr lang="en-US" sz="1200" kern="1200" dirty="0">
                <a:solidFill>
                  <a:schemeClr val="tx1"/>
                </a:solidFill>
                <a:effectLst/>
                <a:latin typeface="+mn-lt"/>
                <a:ea typeface="+mn-ea"/>
                <a:cs typeface="+mn-cs"/>
              </a:rPr>
            </a:br>
            <a:endParaRPr lang="en-US" dirty="0"/>
          </a:p>
          <a:p>
            <a:r>
              <a:rPr lang="en-US" dirty="0"/>
              <a:t>In drawing a parallel between athletics and performing arts, the outcomes can be very similar:  </a:t>
            </a:r>
          </a:p>
          <a:p>
            <a:endParaRPr lang="en-US" dirty="0"/>
          </a:p>
          <a:p>
            <a:r>
              <a:rPr lang="en-US" b="1" dirty="0"/>
              <a:t>Education Based Activities</a:t>
            </a:r>
            <a:r>
              <a:rPr lang="en-US" b="1" baseline="0" dirty="0"/>
              <a:t> </a:t>
            </a:r>
            <a:r>
              <a:rPr lang="en-US" baseline="0" dirty="0"/>
              <a:t>enhance character development, but both athletics and the arts provide opportunity for competitive participation.  </a:t>
            </a:r>
          </a:p>
          <a:p>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baseline="0" dirty="0"/>
              <a:t>Competition </a:t>
            </a:r>
            <a:r>
              <a:rPr lang="en-US" baseline="0" dirty="0"/>
              <a:t>- Athletic contests as well as performances do provide entertainment, but can be competitive as well.  An athlete is measure his or her performance against a team (external), time or standard, or themselves (internal), but so to can the student who is participating in a choir, band, or speech competition is measuring performance.  A theater production provides an opportunity for the performer to improve his or her skills each time the play or musical is conducted.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effectLst/>
                <a:latin typeface="+mn-lt"/>
                <a:ea typeface="+mn-ea"/>
                <a:cs typeface="+mn-cs"/>
              </a:rPr>
              <a:t>Values and Building Character- </a:t>
            </a:r>
            <a:r>
              <a:rPr lang="en-US" sz="1200" kern="1200" dirty="0">
                <a:solidFill>
                  <a:schemeClr val="tx1"/>
                </a:solidFill>
                <a:effectLst/>
                <a:latin typeface="+mn-lt"/>
                <a:ea typeface="+mn-ea"/>
                <a:cs typeface="+mn-cs"/>
              </a:rPr>
              <a:t>Participation in student activities increases students' standardized test scores, GPAs, graduation rates, college acceptance rates and college success rates. It practically eliminates the likelihood that a student will choose to drop out of high school.  Student activities develop core social and emotional skills while reducing high-risk behavioral problems and long term public assistance needs.</a:t>
            </a:r>
            <a:br>
              <a:rPr lang="en-US" sz="1200" kern="1200" dirty="0">
                <a:solidFill>
                  <a:schemeClr val="tx1"/>
                </a:solidFill>
                <a:effectLst/>
                <a:latin typeface="+mn-lt"/>
                <a:ea typeface="+mn-ea"/>
                <a:cs typeface="+mn-cs"/>
              </a:rPr>
            </a:b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baseline="0" dirty="0"/>
              <a:t>Differences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baseline="0" dirty="0"/>
              <a:t>A concept that is consistent over all education activities involving students with special needs – special efforts are required to encourage to participate.  A “build it and they will come” perspective does not apply.  We need to reach out to those in the student body encourage participation.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Performing arts activities do provide for more opportunities to participate in some cases, as membership on those “teams” so to speak, are not as stringent as membership on varsity athletic teams.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  </a:t>
            </a:r>
          </a:p>
          <a:p>
            <a:endParaRPr lang="en-US" baseline="0" dirty="0"/>
          </a:p>
          <a:p>
            <a:r>
              <a:rPr lang="en-US" dirty="0"/>
              <a:t> </a:t>
            </a:r>
          </a:p>
        </p:txBody>
      </p:sp>
      <p:sp>
        <p:nvSpPr>
          <p:cNvPr id="4" name="Slide Number Placeholder 3"/>
          <p:cNvSpPr>
            <a:spLocks noGrp="1"/>
          </p:cNvSpPr>
          <p:nvPr>
            <p:ph type="sldNum" sz="quarter" idx="10"/>
          </p:nvPr>
        </p:nvSpPr>
        <p:spPr/>
        <p:txBody>
          <a:bodyPr/>
          <a:lstStyle/>
          <a:p>
            <a:pPr>
              <a:defRPr/>
            </a:pPr>
            <a:fld id="{8B4E09B2-6408-441F-BB3F-D03E0D1A73E8}" type="slidenum">
              <a:rPr lang="en-US" smtClean="0"/>
              <a:pPr>
                <a:defRPr/>
              </a:pPr>
              <a:t>4</a:t>
            </a:fld>
            <a:endParaRPr lang="en-US"/>
          </a:p>
        </p:txBody>
      </p:sp>
    </p:spTree>
    <p:extLst>
      <p:ext uri="{BB962C8B-B14F-4D97-AF65-F5344CB8AC3E}">
        <p14:creationId xmlns:p14="http://schemas.microsoft.com/office/powerpoint/2010/main" val="1696139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b="1" kern="1200" dirty="0">
                <a:solidFill>
                  <a:schemeClr val="tx1"/>
                </a:solidFill>
                <a:effectLst/>
                <a:latin typeface="+mn-lt"/>
                <a:ea typeface="+mn-ea"/>
                <a:cs typeface="+mn-cs"/>
              </a:rPr>
              <a:t>We </a:t>
            </a:r>
            <a:r>
              <a:rPr lang="en-US" sz="1200" b="1" kern="1200" baseline="0" dirty="0">
                <a:solidFill>
                  <a:schemeClr val="tx1"/>
                </a:solidFill>
                <a:effectLst/>
                <a:latin typeface="+mn-lt"/>
                <a:ea typeface="+mn-ea"/>
                <a:cs typeface="+mn-cs"/>
              </a:rPr>
              <a:t>are specifically addressing disability inclusion today, but that term refers to inclusion of all areas such as race, gender, sexual orientation as well as disabilities.</a:t>
            </a:r>
          </a:p>
          <a:p>
            <a:endParaRPr lang="en-US" sz="1200" b="1" kern="1200" baseline="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Self-Worth – Provide</a:t>
            </a:r>
            <a:r>
              <a:rPr lang="en-US" sz="1200" b="1" kern="1200" baseline="0" dirty="0">
                <a:solidFill>
                  <a:schemeClr val="tx1"/>
                </a:solidFill>
                <a:effectLst/>
                <a:latin typeface="+mn-lt"/>
                <a:ea typeface="+mn-ea"/>
                <a:cs typeface="+mn-cs"/>
              </a:rPr>
              <a:t> Purpose</a:t>
            </a:r>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involves more than simply encouraging people; it requires making sure that adequate policies and practices are in effect in a community or organization.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Inclusion should lead to increased participation in socially expected life roles and activities—such as being a student, worker, friend, community member, patient, spouse, partner, or parent.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Socially expected activities may also include engaging in social activities, using public resources such as transportation and libraries, moving about within communities, receiving adequate health care, having relationships, and enjoying other day-to-day activities.</a:t>
            </a:r>
            <a:endParaRPr lang="en-US" sz="1200" b="1" kern="1200" baseline="0" dirty="0">
              <a:solidFill>
                <a:schemeClr val="tx1"/>
              </a:solidFill>
              <a:effectLst/>
              <a:latin typeface="+mn-lt"/>
              <a:ea typeface="+mn-ea"/>
              <a:cs typeface="+mn-cs"/>
            </a:endParaRPr>
          </a:p>
          <a:p>
            <a:endParaRPr lang="en-US" sz="1200" b="1" kern="1200" baseline="0" dirty="0">
              <a:solidFill>
                <a:schemeClr val="tx1"/>
              </a:solidFill>
              <a:effectLst/>
              <a:latin typeface="+mn-lt"/>
              <a:ea typeface="+mn-ea"/>
              <a:cs typeface="+mn-cs"/>
            </a:endParaRPr>
          </a:p>
          <a:p>
            <a:r>
              <a:rPr lang="en-US" sz="1200" b="1" kern="1200" baseline="0" dirty="0">
                <a:solidFill>
                  <a:schemeClr val="tx1"/>
                </a:solidFill>
                <a:effectLst/>
                <a:latin typeface="+mn-lt"/>
                <a:ea typeface="+mn-ea"/>
                <a:cs typeface="+mn-cs"/>
              </a:rPr>
              <a:t>Educator’s Role:</a:t>
            </a:r>
          </a:p>
          <a:p>
            <a:r>
              <a:rPr lang="en-US" sz="1200" b="1" kern="1200" baseline="0" dirty="0">
                <a:solidFill>
                  <a:schemeClr val="tx1"/>
                </a:solidFill>
                <a:effectLst/>
                <a:latin typeface="+mn-lt"/>
                <a:ea typeface="+mn-ea"/>
                <a:cs typeface="+mn-cs"/>
              </a:rPr>
              <a:t>Teens have a strong need for acceptance from peers and adults which many times leads to adults in extracurricular leadership roles to be the first person a student confides in with issues related to their “differentness”.  </a:t>
            </a:r>
            <a:endParaRPr lang="en-US" sz="1200" b="1" kern="1200" dirty="0">
              <a:solidFill>
                <a:schemeClr val="tx1"/>
              </a:solidFill>
              <a:effectLst/>
              <a:latin typeface="+mn-lt"/>
              <a:ea typeface="+mn-ea"/>
              <a:cs typeface="+mn-cs"/>
            </a:endParaRP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u="sng" kern="1200" dirty="0">
                <a:solidFill>
                  <a:schemeClr val="tx1"/>
                </a:solidFill>
                <a:effectLst/>
                <a:latin typeface="+mn-lt"/>
                <a:ea typeface="+mn-ea"/>
                <a:cs typeface="+mn-cs"/>
                <a:hlinkClick r:id="rId3"/>
              </a:rPr>
              <a:t>Section 504 of the Rehabilitation Act of 1973</a:t>
            </a:r>
            <a:r>
              <a:rPr lang="en-US" sz="1200" kern="1200" dirty="0">
                <a:solidFill>
                  <a:schemeClr val="tx1"/>
                </a:solidFill>
                <a:effectLst/>
                <a:latin typeface="+mn-lt"/>
                <a:ea typeface="+mn-ea"/>
                <a:cs typeface="+mn-cs"/>
              </a:rPr>
              <a:t> is a federal law that protects individuals from discrimination based on disability. The nondiscrimination requirements of the law apply to employers and organizations that receive financial assistance from federal departments or agencies. Section 504 forbids organizations and employers from denying individuals with disabilities an equal opportunity to receive program benefits and services. It defines the rights of individuals with disabilities to participate in, and have access to, program benefits and services.</a:t>
            </a:r>
            <a:r>
              <a:rPr lang="en-US" sz="1200" u="sng" kern="1200" baseline="30000" dirty="0">
                <a:solidFill>
                  <a:schemeClr val="tx1"/>
                </a:solidFill>
                <a:effectLst/>
                <a:latin typeface="+mn-lt"/>
                <a:ea typeface="+mn-ea"/>
                <a:cs typeface="+mn-cs"/>
                <a:hlinkClick r:id="rId4"/>
              </a:rPr>
              <a:t>2</a:t>
            </a:r>
            <a:endParaRPr lang="en-US" sz="1200" kern="1200" dirty="0">
              <a:solidFill>
                <a:schemeClr val="tx1"/>
              </a:solidFill>
              <a:effectLst/>
              <a:latin typeface="+mn-lt"/>
              <a:ea typeface="+mn-ea"/>
              <a:cs typeface="+mn-cs"/>
            </a:endParaRPr>
          </a:p>
          <a:p>
            <a:endParaRPr lang="en-US" dirty="0"/>
          </a:p>
          <a:p>
            <a:r>
              <a:rPr lang="en-US" sz="1200" u="sng" kern="1200" dirty="0">
                <a:solidFill>
                  <a:schemeClr val="tx1"/>
                </a:solidFill>
                <a:effectLst/>
                <a:latin typeface="+mn-lt"/>
                <a:ea typeface="+mn-ea"/>
                <a:cs typeface="+mn-cs"/>
                <a:hlinkClick r:id="rId5"/>
              </a:rPr>
              <a:t>The Americans with Disabilities Act (ADA) of 1990</a:t>
            </a:r>
            <a:r>
              <a:rPr lang="en-US" sz="1200" kern="1200" dirty="0">
                <a:solidFill>
                  <a:schemeClr val="tx1"/>
                </a:solidFill>
                <a:effectLst/>
                <a:latin typeface="+mn-lt"/>
                <a:ea typeface="+mn-ea"/>
                <a:cs typeface="+mn-cs"/>
              </a:rPr>
              <a:t>, as amended, protects the civil rights of people with disabilities, and has helped remove or reduce many barriers for people with disabilities. The legislation required the elimination of discrimination against people with disabilities. The ADA has expanded opportunities for people with disabilities by reducing barriers, changing perceptions, and increasing participation in community life.</a:t>
            </a:r>
          </a:p>
          <a:p>
            <a:r>
              <a:rPr lang="en-US" sz="1200" kern="1200" dirty="0">
                <a:solidFill>
                  <a:schemeClr val="tx1"/>
                </a:solidFill>
                <a:effectLst/>
                <a:latin typeface="+mn-lt"/>
                <a:ea typeface="+mn-ea"/>
                <a:cs typeface="+mn-cs"/>
              </a:rPr>
              <a:t>ADA guarantees equal opportunity for individuals with disabilities in several areas: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Employment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Public accommodations such as restaurants, hotels, theaters, doctors’ offices, pharmacies, retail stores, museums, libraries, parks, private schools, and day care centers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Transportation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State and local government services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Telecommunications such as telephones, televisions, and computers</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0" lvl="0" indent="0">
              <a:buFont typeface="Arial" panose="020B0604020202020204" pitchFamily="34" charset="0"/>
              <a:buNone/>
            </a:pPr>
            <a:r>
              <a:rPr lang="en-US" sz="1200" kern="1200" dirty="0">
                <a:solidFill>
                  <a:schemeClr val="tx1"/>
                </a:solidFill>
                <a:effectLst/>
                <a:latin typeface="+mn-lt"/>
                <a:ea typeface="+mn-ea"/>
                <a:cs typeface="+mn-cs"/>
              </a:rPr>
              <a:t>Dear</a:t>
            </a:r>
            <a:r>
              <a:rPr lang="en-US" sz="1200" kern="1200" baseline="0" dirty="0">
                <a:solidFill>
                  <a:schemeClr val="tx1"/>
                </a:solidFill>
                <a:effectLst/>
                <a:latin typeface="+mn-lt"/>
                <a:ea typeface="+mn-ea"/>
                <a:cs typeface="+mn-cs"/>
              </a:rPr>
              <a:t> Colleague Letter – 2013 Equal opportunity to extracurricular activities</a:t>
            </a:r>
          </a:p>
          <a:p>
            <a:pPr marL="0" lvl="0" indent="0">
              <a:buFont typeface="Arial" panose="020B0604020202020204" pitchFamily="34" charset="0"/>
              <a:buNone/>
            </a:pPr>
            <a:r>
              <a:rPr lang="en-US" sz="1200" kern="1200" baseline="0" dirty="0">
                <a:solidFill>
                  <a:schemeClr val="tx1"/>
                </a:solidFill>
                <a:effectLst/>
                <a:latin typeface="+mn-lt"/>
                <a:ea typeface="+mn-ea"/>
                <a:cs typeface="+mn-cs"/>
              </a:rPr>
              <a:t>Dear Colleague Letter – 2016 Transgender policies – equal opportunity to participate and accessibility</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8B4E09B2-6408-441F-BB3F-D03E0D1A73E8}" type="slidenum">
              <a:rPr lang="en-US" smtClean="0"/>
              <a:pPr>
                <a:defRPr/>
              </a:pPr>
              <a:t>5</a:t>
            </a:fld>
            <a:endParaRPr lang="en-US"/>
          </a:p>
        </p:txBody>
      </p:sp>
    </p:spTree>
    <p:extLst>
      <p:ext uri="{BB962C8B-B14F-4D97-AF65-F5344CB8AC3E}">
        <p14:creationId xmlns:p14="http://schemas.microsoft.com/office/powerpoint/2010/main" val="819116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indent="0">
              <a:buFont typeface="Arial" panose="020B0604020202020204" pitchFamily="34" charset="0"/>
              <a:buNone/>
            </a:pPr>
            <a:r>
              <a:rPr lang="en-US" altLang="en-US" sz="2400" dirty="0"/>
              <a:t>1.</a:t>
            </a:r>
            <a:r>
              <a:rPr lang="en-US" altLang="en-US" sz="2400" baseline="0" dirty="0"/>
              <a:t>  </a:t>
            </a:r>
            <a:r>
              <a:rPr lang="en-US" altLang="en-US" sz="2400" dirty="0"/>
              <a:t>Integration of students with disabilities into the existing activities</a:t>
            </a:r>
          </a:p>
          <a:p>
            <a:pPr marL="800100" lvl="1" indent="-342900">
              <a:buFont typeface="Arial" panose="020B0604020202020204" pitchFamily="34" charset="0"/>
              <a:buChar char="•"/>
            </a:pPr>
            <a:r>
              <a:rPr lang="en-US" altLang="en-US" sz="2000" dirty="0"/>
              <a:t>Participate with and against able-bodied students – may require reasonable accommodation(s)</a:t>
            </a:r>
          </a:p>
          <a:p>
            <a:pPr marL="800100" lvl="1" indent="-342900">
              <a:buFont typeface="Arial" panose="020B0604020202020204" pitchFamily="34" charset="0"/>
              <a:buChar char="•"/>
            </a:pPr>
            <a:r>
              <a:rPr lang="en-US" altLang="en-US" sz="2000" dirty="0"/>
              <a:t>Participate in traditional activities in separate event/program </a:t>
            </a:r>
          </a:p>
          <a:p>
            <a:pPr marL="0" lvl="0" indent="0">
              <a:buFont typeface="Arial" panose="020B0604020202020204" pitchFamily="34" charset="0"/>
              <a:buNone/>
            </a:pPr>
            <a:r>
              <a:rPr lang="en-US" altLang="en-US" sz="2400" dirty="0"/>
              <a:t>2.  Adapted program</a:t>
            </a:r>
          </a:p>
          <a:p>
            <a:pPr marL="800100" lvl="1" indent="-342900">
              <a:buFont typeface="Arial" panose="020B0604020202020204" pitchFamily="34" charset="0"/>
              <a:buChar char="•"/>
            </a:pPr>
            <a:r>
              <a:rPr lang="en-US" altLang="en-US" sz="2000" dirty="0"/>
              <a:t>Addition of activities program offerings specifically for students with disabilities (physical)</a:t>
            </a:r>
          </a:p>
          <a:p>
            <a:pPr marL="0" indent="0">
              <a:buFont typeface="Arial" panose="020B0604020202020204" pitchFamily="34" charset="0"/>
              <a:buNone/>
            </a:pPr>
            <a:r>
              <a:rPr lang="en-US" altLang="en-US" sz="2400" dirty="0"/>
              <a:t>3.</a:t>
            </a:r>
            <a:r>
              <a:rPr lang="en-US" altLang="en-US" sz="2400" baseline="0" dirty="0"/>
              <a:t>  </a:t>
            </a:r>
            <a:r>
              <a:rPr lang="en-US" altLang="en-US" sz="2400" dirty="0"/>
              <a:t>Unified program</a:t>
            </a:r>
          </a:p>
          <a:p>
            <a:pPr marL="800100" lvl="1" indent="-342900">
              <a:buFont typeface="Arial" panose="020B0604020202020204" pitchFamily="34" charset="0"/>
              <a:buChar char="•"/>
            </a:pPr>
            <a:r>
              <a:rPr lang="en-US" altLang="en-US" sz="2000" dirty="0"/>
              <a:t>Addition of program offerings for students with intellectual impairments partnered with students with no impairments</a:t>
            </a:r>
            <a:endParaRPr lang="en-US" sz="1200" b="0" kern="1200" dirty="0">
              <a:solidFill>
                <a:schemeClr val="tx1"/>
              </a:solidFill>
              <a:effectLst/>
              <a:latin typeface="+mn-lt"/>
              <a:ea typeface="+mn-ea"/>
              <a:cs typeface="+mn-cs"/>
            </a:endParaRPr>
          </a:p>
          <a:p>
            <a:endParaRPr lang="en-US" dirty="0"/>
          </a:p>
          <a:p>
            <a:r>
              <a:rPr lang="en-US" sz="1200" b="1" kern="1200" dirty="0">
                <a:solidFill>
                  <a:schemeClr val="tx1"/>
                </a:solidFill>
                <a:effectLst/>
                <a:latin typeface="+mn-lt"/>
                <a:ea typeface="+mn-ea"/>
                <a:cs typeface="+mn-cs"/>
              </a:rPr>
              <a:t>Disability in the arts</a:t>
            </a:r>
            <a:r>
              <a:rPr lang="en-US" sz="1200" kern="1200" dirty="0">
                <a:solidFill>
                  <a:schemeClr val="tx1"/>
                </a:solidFill>
                <a:effectLst/>
                <a:latin typeface="+mn-lt"/>
                <a:ea typeface="+mn-ea"/>
                <a:cs typeface="+mn-cs"/>
              </a:rPr>
              <a:t> is an aspect within various arts disciplines of </a:t>
            </a:r>
            <a:r>
              <a:rPr lang="en-US" sz="1200" kern="1200" dirty="0">
                <a:solidFill>
                  <a:schemeClr val="tx1"/>
                </a:solidFill>
                <a:effectLst/>
                <a:latin typeface="+mn-lt"/>
                <a:ea typeface="+mn-ea"/>
                <a:cs typeface="+mn-cs"/>
                <a:hlinkClick r:id="rId3" tooltip="Inclusion (disability rights)"/>
              </a:rPr>
              <a:t>inclusive practices involving disability</a:t>
            </a:r>
            <a:r>
              <a:rPr lang="en-US" sz="1200" kern="1200" dirty="0">
                <a:solidFill>
                  <a:schemeClr val="tx1"/>
                </a:solidFill>
                <a:effectLst/>
                <a:latin typeface="+mn-lt"/>
                <a:ea typeface="+mn-ea"/>
                <a:cs typeface="+mn-cs"/>
              </a:rPr>
              <a:t>, and manifests itself in the output and mission of some </a:t>
            </a:r>
            <a:r>
              <a:rPr lang="en-US" sz="1200" kern="1200" dirty="0">
                <a:solidFill>
                  <a:schemeClr val="tx1"/>
                </a:solidFill>
                <a:effectLst/>
                <a:latin typeface="+mn-lt"/>
                <a:ea typeface="+mn-ea"/>
                <a:cs typeface="+mn-cs"/>
                <a:hlinkClick r:id="rId4" tooltip="Theatre"/>
              </a:rPr>
              <a:t>stage</a:t>
            </a:r>
            <a:r>
              <a:rPr lang="en-US" sz="1200" kern="1200" dirty="0">
                <a:solidFill>
                  <a:schemeClr val="tx1"/>
                </a:solidFill>
                <a:effectLst/>
                <a:latin typeface="+mn-lt"/>
                <a:ea typeface="+mn-ea"/>
                <a:cs typeface="+mn-cs"/>
              </a:rPr>
              <a:t> and </a:t>
            </a:r>
            <a:r>
              <a:rPr lang="en-US" sz="1200" kern="1200" dirty="0">
                <a:solidFill>
                  <a:schemeClr val="tx1"/>
                </a:solidFill>
                <a:effectLst/>
                <a:latin typeface="+mn-lt"/>
                <a:ea typeface="+mn-ea"/>
                <a:cs typeface="+mn-cs"/>
                <a:hlinkClick r:id="rId5" tooltip="Modern dance"/>
              </a:rPr>
              <a:t>modern dance</a:t>
            </a:r>
            <a:r>
              <a:rPr lang="en-US" sz="1200" kern="1200" dirty="0">
                <a:solidFill>
                  <a:schemeClr val="tx1"/>
                </a:solidFill>
                <a:effectLst/>
                <a:latin typeface="+mn-lt"/>
                <a:ea typeface="+mn-ea"/>
                <a:cs typeface="+mn-cs"/>
              </a:rPr>
              <a:t> performing-arts companies, as well as the subject matter of individual works of art, such as the work of specific painters and those who draw.</a:t>
            </a:r>
          </a:p>
          <a:p>
            <a:r>
              <a:rPr lang="en-US" sz="1200" kern="1200" dirty="0">
                <a:solidFill>
                  <a:schemeClr val="tx1"/>
                </a:solidFill>
                <a:effectLst/>
                <a:latin typeface="+mn-lt"/>
                <a:ea typeface="+mn-ea"/>
                <a:cs typeface="+mn-cs"/>
              </a:rPr>
              <a:t>Disability in the arts is distinguished from </a:t>
            </a:r>
            <a:r>
              <a:rPr lang="en-US" sz="1200" kern="1200" dirty="0">
                <a:solidFill>
                  <a:schemeClr val="tx1"/>
                </a:solidFill>
                <a:effectLst/>
                <a:latin typeface="+mn-lt"/>
                <a:ea typeface="+mn-ea"/>
                <a:cs typeface="+mn-cs"/>
                <a:hlinkClick r:id="rId6" tooltip="Disability art"/>
              </a:rPr>
              <a:t>disability art</a:t>
            </a:r>
            <a:r>
              <a:rPr lang="en-US" sz="1200" kern="1200" dirty="0">
                <a:solidFill>
                  <a:schemeClr val="tx1"/>
                </a:solidFill>
                <a:effectLst/>
                <a:latin typeface="+mn-lt"/>
                <a:ea typeface="+mn-ea"/>
                <a:cs typeface="+mn-cs"/>
              </a:rPr>
              <a:t> in that it refers to art that includes disabled people, whether in themes, performance, or the creation of the artwork, rather than works focusing on disability as the central theme. It</a:t>
            </a:r>
            <a:r>
              <a:rPr lang="en-US" sz="1200" kern="1200" baseline="30000" dirty="0">
                <a:solidFill>
                  <a:schemeClr val="tx1"/>
                </a:solidFill>
                <a:effectLst/>
                <a:latin typeface="+mn-lt"/>
                <a:ea typeface="+mn-ea"/>
                <a:cs typeface="+mn-cs"/>
              </a:rPr>
              <a:t>[</a:t>
            </a:r>
            <a:r>
              <a:rPr lang="en-US" sz="1200" i="1" kern="1200" baseline="30000" dirty="0">
                <a:solidFill>
                  <a:schemeClr val="tx1"/>
                </a:solidFill>
                <a:effectLst/>
                <a:latin typeface="+mn-lt"/>
                <a:ea typeface="+mn-ea"/>
                <a:cs typeface="+mn-cs"/>
                <a:hlinkClick r:id="rId7" tooltip="Wikipedia:Citing sources"/>
              </a:rPr>
              <a:t>specify</a:t>
            </a:r>
            <a:r>
              <a:rPr lang="en-US" sz="1200"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can also refer to work that is made as a political act toward shaping a new community, fostering </a:t>
            </a:r>
            <a:r>
              <a:rPr lang="en-US" sz="1200" kern="1200" dirty="0">
                <a:solidFill>
                  <a:schemeClr val="tx1"/>
                </a:solidFill>
                <a:effectLst/>
                <a:latin typeface="+mn-lt"/>
                <a:ea typeface="+mn-ea"/>
                <a:cs typeface="+mn-cs"/>
                <a:hlinkClick r:id="rId8" tooltip="Disability culture"/>
              </a:rPr>
              <a:t>disability culture</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Disability culture is the difference between being alone, isolated, and individuated with a physical, cognitive, emotional or sensory difference that in our society invites discrimination and reinforces that isolation – the difference between all that and being in community. Naming oneself part of a larger group, a social movement or a subject position in modernity can help to focus energy, and to understand that solidarity can be found – precariously, in improvisation, always on the verge of collapse.</a:t>
            </a:r>
            <a:endParaRPr lang="en-US" dirty="0"/>
          </a:p>
        </p:txBody>
      </p:sp>
      <p:sp>
        <p:nvSpPr>
          <p:cNvPr id="4" name="Slide Number Placeholder 3"/>
          <p:cNvSpPr>
            <a:spLocks noGrp="1"/>
          </p:cNvSpPr>
          <p:nvPr>
            <p:ph type="sldNum" sz="quarter" idx="10"/>
          </p:nvPr>
        </p:nvSpPr>
        <p:spPr/>
        <p:txBody>
          <a:bodyPr/>
          <a:lstStyle/>
          <a:p>
            <a:pPr>
              <a:defRPr/>
            </a:pPr>
            <a:fld id="{8B4E09B2-6408-441F-BB3F-D03E0D1A73E8}" type="slidenum">
              <a:rPr lang="en-US" smtClean="0"/>
              <a:pPr>
                <a:defRPr/>
              </a:pPr>
              <a:t>6</a:t>
            </a:fld>
            <a:endParaRPr lang="en-US"/>
          </a:p>
        </p:txBody>
      </p:sp>
    </p:spTree>
    <p:extLst>
      <p:ext uri="{BB962C8B-B14F-4D97-AF65-F5344CB8AC3E}">
        <p14:creationId xmlns:p14="http://schemas.microsoft.com/office/powerpoint/2010/main" val="4215782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kern="1200" dirty="0">
                <a:solidFill>
                  <a:schemeClr val="tx1"/>
                </a:solidFill>
                <a:effectLst/>
                <a:latin typeface="+mn-lt"/>
                <a:ea typeface="+mn-ea"/>
                <a:cs typeface="+mn-cs"/>
              </a:rPr>
              <a:t>2.  Reasonable Accommodations</a:t>
            </a:r>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Accommodations are alterations that have been made to items, procedures, or systems that enable a person with a disability to use them to the maximum extent possible. An accommodation can also be a modification to an existing environment or process to increase the participation by an individual with an impairment or activity limitation. Braille, large print, or audio books are examples of accommodations for people who are blind or who have visual limitations otherwise. For people who are deaf or who have difficulty hearing, accommodations may take the form of having an American Sign Language interpreter available during meetings or presentations, or exchanging written messages. Communication accommodations do not have to be elaborated, but they must be able to convey information effectively.</a:t>
            </a:r>
          </a:p>
          <a:p>
            <a:endParaRPr lang="en-US" altLang="en-US" dirty="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0C46BC5-EDF4-4393-847B-8716C5DCD19D}" type="slidenum">
              <a:rPr lang="en-US" altLang="en-US"/>
              <a:pPr eaLnBrk="1" hangingPunct="1"/>
              <a:t>7</a:t>
            </a:fld>
            <a:endParaRPr lang="en-US" altLang="en-US"/>
          </a:p>
        </p:txBody>
      </p:sp>
    </p:spTree>
    <p:extLst>
      <p:ext uri="{BB962C8B-B14F-4D97-AF65-F5344CB8AC3E}">
        <p14:creationId xmlns:p14="http://schemas.microsoft.com/office/powerpoint/2010/main" val="158533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B4E09B2-6408-441F-BB3F-D03E0D1A73E8}" type="slidenum">
              <a:rPr lang="en-US" smtClean="0"/>
              <a:pPr>
                <a:defRPr/>
              </a:pPr>
              <a:t>8</a:t>
            </a:fld>
            <a:endParaRPr lang="en-US"/>
          </a:p>
        </p:txBody>
      </p:sp>
    </p:spTree>
    <p:extLst>
      <p:ext uri="{BB962C8B-B14F-4D97-AF65-F5344CB8AC3E}">
        <p14:creationId xmlns:p14="http://schemas.microsoft.com/office/powerpoint/2010/main" val="484144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2.  Adapted continued</a:t>
            </a:r>
          </a:p>
          <a:p>
            <a:r>
              <a:rPr lang="en-US" dirty="0"/>
              <a:t>One needs to consider accessibility</a:t>
            </a:r>
            <a:r>
              <a:rPr lang="en-US" baseline="0" dirty="0"/>
              <a:t> to the stage as well as to restroom facilities and even hotel accommodations.</a:t>
            </a:r>
          </a:p>
          <a:p>
            <a:endParaRPr lang="en-US" baseline="0" dirty="0"/>
          </a:p>
          <a:p>
            <a:pPr marL="171450" indent="-171450">
              <a:buFont typeface="Arial" panose="020B0604020202020204" pitchFamily="34" charset="0"/>
              <a:buChar char="•"/>
            </a:pPr>
            <a:r>
              <a:rPr lang="en-US" baseline="0" dirty="0"/>
              <a:t>Hearing/Speech impaired students who wish to participate:</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a:t>The speech is provided to the judges ahead of time, so that the speech impairment does not have an impact on scores.</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a:t>Allow the use of adaptive technology – screen readers (Mikayla </a:t>
            </a:r>
            <a:r>
              <a:rPr lang="en-US" baseline="0" dirty="0" err="1"/>
              <a:t>Heston</a:t>
            </a:r>
            <a:r>
              <a:rPr lang="en-US" baseline="0" dirty="0"/>
              <a:t>, Oregon – Speech and Debate)</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a:t>Allowing the use of sign language by contestant and/or interpreters</a:t>
            </a:r>
          </a:p>
          <a:p>
            <a:endParaRPr lang="en-US" baseline="0" dirty="0"/>
          </a:p>
          <a:p>
            <a:pPr marL="171450" indent="-171450">
              <a:buFont typeface="Arial" panose="020B0604020202020204" pitchFamily="34" charset="0"/>
              <a:buChar char="•"/>
            </a:pPr>
            <a:r>
              <a:rPr lang="en-US" baseline="0" dirty="0"/>
              <a:t>Visually impaired students who wish to participate:</a:t>
            </a:r>
          </a:p>
          <a:p>
            <a:pPr marL="628650" lvl="1" indent="-171450">
              <a:buFont typeface="Arial" panose="020B0604020202020204" pitchFamily="34" charset="0"/>
              <a:buChar char="•"/>
            </a:pPr>
            <a:r>
              <a:rPr lang="en-US" baseline="0" dirty="0"/>
              <a:t>Music/Text can be enlarged so that the student can see the notes</a:t>
            </a:r>
          </a:p>
          <a:p>
            <a:pPr marL="628650" lvl="1" indent="-171450">
              <a:buFont typeface="Arial" panose="020B0604020202020204" pitchFamily="34" charset="0"/>
              <a:buChar char="•"/>
            </a:pPr>
            <a:r>
              <a:rPr lang="en-US" baseline="0" dirty="0"/>
              <a:t>Brail text</a:t>
            </a:r>
          </a:p>
          <a:p>
            <a:pPr marL="628650" lvl="1" indent="-171450">
              <a:buFont typeface="Arial" panose="020B0604020202020204" pitchFamily="34" charset="0"/>
              <a:buChar char="•"/>
            </a:pPr>
            <a:r>
              <a:rPr lang="en-US" baseline="0" dirty="0"/>
              <a:t>Voice commands (Gabe </a:t>
            </a:r>
            <a:r>
              <a:rPr lang="en-US" baseline="0" dirty="0" err="1"/>
              <a:t>Stanforth</a:t>
            </a:r>
            <a:r>
              <a:rPr lang="en-US" baseline="0" dirty="0"/>
              <a:t>, Illinois – Marching Band)</a:t>
            </a:r>
          </a:p>
          <a:p>
            <a:pPr marL="457200" lvl="1" indent="0">
              <a:buFont typeface="Arial" panose="020B0604020202020204" pitchFamily="34" charset="0"/>
              <a:buNone/>
            </a:pPr>
            <a:endParaRPr lang="en-US" baseline="0" dirty="0"/>
          </a:p>
          <a:p>
            <a:pPr marL="171450" lvl="0" indent="-171450">
              <a:buFont typeface="Arial" panose="020B0604020202020204" pitchFamily="34" charset="0"/>
              <a:buChar char="•"/>
            </a:pPr>
            <a:r>
              <a:rPr lang="en-US" baseline="0" dirty="0"/>
              <a:t>Physical impairments:</a:t>
            </a:r>
          </a:p>
          <a:p>
            <a:pPr marL="628650" lvl="1" indent="-171450">
              <a:buFont typeface="Arial" panose="020B0604020202020204" pitchFamily="34" charset="0"/>
              <a:buChar char="•"/>
            </a:pPr>
            <a:r>
              <a:rPr lang="en-US" baseline="0" dirty="0"/>
              <a:t>Technology apps – iPads and amplifiers (Ethan </a:t>
            </a:r>
            <a:r>
              <a:rPr lang="en-US" baseline="0" dirty="0" err="1"/>
              <a:t>Och</a:t>
            </a:r>
            <a:r>
              <a:rPr lang="en-US" baseline="0" dirty="0"/>
              <a:t>, Minnesota – Band)</a:t>
            </a:r>
          </a:p>
          <a:p>
            <a:endParaRPr lang="en-US" baseline="0" dirty="0"/>
          </a:p>
          <a:p>
            <a:r>
              <a:rPr lang="en-US" baseline="0" dirty="0"/>
              <a:t>It is important note that while accommodations can be made, it is important that they do not affect the integrity of the contest.</a:t>
            </a:r>
            <a:endParaRPr lang="en-US" dirty="0"/>
          </a:p>
        </p:txBody>
      </p:sp>
      <p:sp>
        <p:nvSpPr>
          <p:cNvPr id="4" name="Slide Number Placeholder 3"/>
          <p:cNvSpPr>
            <a:spLocks noGrp="1"/>
          </p:cNvSpPr>
          <p:nvPr>
            <p:ph type="sldNum" sz="quarter" idx="10"/>
          </p:nvPr>
        </p:nvSpPr>
        <p:spPr/>
        <p:txBody>
          <a:bodyPr/>
          <a:lstStyle/>
          <a:p>
            <a:pPr>
              <a:defRPr/>
            </a:pPr>
            <a:fld id="{8B4E09B2-6408-441F-BB3F-D03E0D1A73E8}" type="slidenum">
              <a:rPr lang="en-US" smtClean="0"/>
              <a:pPr>
                <a:defRPr/>
              </a:pPr>
              <a:t>9</a:t>
            </a:fld>
            <a:endParaRPr lang="en-US"/>
          </a:p>
        </p:txBody>
      </p:sp>
    </p:spTree>
    <p:extLst>
      <p:ext uri="{BB962C8B-B14F-4D97-AF65-F5344CB8AC3E}">
        <p14:creationId xmlns:p14="http://schemas.microsoft.com/office/powerpoint/2010/main" val="15819827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8.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6" descr="Students.jpg"/>
          <p:cNvPicPr>
            <a:picLocks noChangeAspect="1"/>
          </p:cNvPicPr>
          <p:nvPr userDrawn="1"/>
        </p:nvPicPr>
        <p:blipFill>
          <a:blip r:embed="rId2" cstate="print"/>
          <a:srcRect/>
          <a:stretch>
            <a:fillRect/>
          </a:stretch>
        </p:blipFill>
        <p:spPr bwMode="auto">
          <a:xfrm>
            <a:off x="0" y="-7938"/>
            <a:ext cx="9144000" cy="4435476"/>
          </a:xfrm>
          <a:prstGeom prst="rect">
            <a:avLst/>
          </a:prstGeom>
          <a:noFill/>
          <a:ln w="9525">
            <a:noFill/>
            <a:miter lim="800000"/>
            <a:headEnd/>
            <a:tailEnd/>
          </a:ln>
        </p:spPr>
      </p:pic>
      <p:sp>
        <p:nvSpPr>
          <p:cNvPr id="5" name="Rectangle 4"/>
          <p:cNvSpPr/>
          <p:nvPr userDrawn="1"/>
        </p:nvSpPr>
        <p:spPr>
          <a:xfrm>
            <a:off x="0" y="2809875"/>
            <a:ext cx="9144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2057400" y="4416425"/>
            <a:ext cx="70866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rot="10800000">
            <a:off x="1674813" y="4416425"/>
            <a:ext cx="381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8" name="TextBox 7"/>
          <p:cNvSpPr txBox="1"/>
          <p:nvPr userDrawn="1"/>
        </p:nvSpPr>
        <p:spPr>
          <a:xfrm>
            <a:off x="6154738" y="4456113"/>
            <a:ext cx="2841625" cy="368300"/>
          </a:xfrm>
          <a:prstGeom prst="rect">
            <a:avLst/>
          </a:prstGeom>
          <a:noFill/>
        </p:spPr>
        <p:txBody>
          <a:bodyPr>
            <a:spAutoFit/>
          </a:bodyPr>
          <a:lstStyle/>
          <a:p>
            <a:pPr algn="r" fontAlgn="auto">
              <a:spcBef>
                <a:spcPts val="0"/>
              </a:spcBef>
              <a:spcAft>
                <a:spcPts val="0"/>
              </a:spcAft>
              <a:defRPr/>
            </a:pPr>
            <a:r>
              <a:rPr lang="en-US" dirty="0">
                <a:solidFill>
                  <a:schemeClr val="bg1"/>
                </a:solidFill>
                <a:latin typeface="+mn-lt"/>
                <a:cs typeface="+mn-cs"/>
              </a:rPr>
              <a:t>Take Part. Get Set For Life.™</a:t>
            </a:r>
          </a:p>
        </p:txBody>
      </p:sp>
      <p:sp>
        <p:nvSpPr>
          <p:cNvPr id="9" name="TextBox 8"/>
          <p:cNvSpPr txBox="1"/>
          <p:nvPr userDrawn="1"/>
        </p:nvSpPr>
        <p:spPr>
          <a:xfrm>
            <a:off x="184150" y="4525963"/>
            <a:ext cx="1685925" cy="400050"/>
          </a:xfrm>
          <a:prstGeom prst="rect">
            <a:avLst/>
          </a:prstGeom>
          <a:noFill/>
        </p:spPr>
        <p:txBody>
          <a:bodyPr wrap="none">
            <a:spAutoFit/>
          </a:bodyPr>
          <a:lstStyle/>
          <a:p>
            <a:pPr algn="ctr">
              <a:defRPr/>
            </a:pPr>
            <a:r>
              <a:rPr lang="en-US" sz="1000" dirty="0">
                <a:solidFill>
                  <a:schemeClr val="accent3"/>
                </a:solidFill>
                <a:latin typeface="+mn-lt"/>
                <a:cs typeface="Arial" charset="0"/>
              </a:rPr>
              <a:t>National Federation of State </a:t>
            </a:r>
          </a:p>
          <a:p>
            <a:pPr algn="ctr">
              <a:defRPr/>
            </a:pPr>
            <a:r>
              <a:rPr lang="en-US" sz="1000" dirty="0">
                <a:solidFill>
                  <a:schemeClr val="accent3"/>
                </a:solidFill>
                <a:latin typeface="+mn-lt"/>
                <a:cs typeface="Arial" charset="0"/>
              </a:rPr>
              <a:t>High School Associations</a:t>
            </a:r>
          </a:p>
        </p:txBody>
      </p:sp>
      <p:pic>
        <p:nvPicPr>
          <p:cNvPr id="10" name="Picture 24" descr="NFHS Small Logo color.jpg"/>
          <p:cNvPicPr>
            <a:picLocks noChangeAspect="1"/>
          </p:cNvPicPr>
          <p:nvPr userDrawn="1"/>
        </p:nvPicPr>
        <p:blipFill>
          <a:blip r:embed="rId3" cstate="print"/>
          <a:srcRect/>
          <a:stretch>
            <a:fillRect/>
          </a:stretch>
        </p:blipFill>
        <p:spPr bwMode="auto">
          <a:xfrm>
            <a:off x="671513" y="5002213"/>
            <a:ext cx="760412" cy="1109662"/>
          </a:xfrm>
          <a:prstGeom prst="rect">
            <a:avLst/>
          </a:prstGeom>
          <a:noFill/>
          <a:ln w="9525">
            <a:noFill/>
            <a:miter lim="800000"/>
            <a:headEnd/>
            <a:tailEnd/>
          </a:ln>
        </p:spPr>
      </p:pic>
      <p:sp>
        <p:nvSpPr>
          <p:cNvPr id="2" name="Title 1"/>
          <p:cNvSpPr>
            <a:spLocks noGrp="1"/>
          </p:cNvSpPr>
          <p:nvPr>
            <p:ph type="ctrTitle"/>
          </p:nvPr>
        </p:nvSpPr>
        <p:spPr>
          <a:xfrm>
            <a:off x="457200" y="3091815"/>
            <a:ext cx="847344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385060" y="5034280"/>
            <a:ext cx="662178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91142" y="195004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82142" y="195004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757713DC-30C4-4EB6-933B-B35831C7F715}" type="datetimeFigureOut">
              <a:rPr lang="en-US"/>
              <a:pPr>
                <a:defRPr/>
              </a:pPr>
              <a:t>9/21/2016</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431FA01-9D33-4534-80B3-5D3504E709E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pic>
        <p:nvPicPr>
          <p:cNvPr id="10" name="Picture 8" descr="N:\Juli\Oakes Photos\Students with Disabilities\wb-championship.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1494" t="10596" r="9739"/>
          <a:stretch/>
        </p:blipFill>
        <p:spPr bwMode="auto">
          <a:xfrm>
            <a:off x="5697141" y="-50399"/>
            <a:ext cx="3488672" cy="447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N:\Juli\Oakes Photos\Students with Disabilities\TrackField.JP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9416" r="39320"/>
          <a:stretch/>
        </p:blipFill>
        <p:spPr bwMode="auto">
          <a:xfrm>
            <a:off x="2678399" y="0"/>
            <a:ext cx="3018741" cy="441642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N:\Juli\Oakes Photos\Students with Disabilities\1077nr_120504_301_010_0135.jp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19076" t="25197" r="11818"/>
          <a:stretch/>
        </p:blipFill>
        <p:spPr bwMode="auto">
          <a:xfrm>
            <a:off x="-32934" y="-50400"/>
            <a:ext cx="2743970" cy="446364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userDrawn="1"/>
        </p:nvSpPr>
        <p:spPr>
          <a:xfrm>
            <a:off x="0" y="4413250"/>
            <a:ext cx="9144000" cy="24526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userDrawn="1"/>
        </p:nvSpPr>
        <p:spPr>
          <a:xfrm>
            <a:off x="0" y="2809875"/>
            <a:ext cx="9144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20" descr="NFHS-Small-Logo-CMYK_W.png"/>
          <p:cNvPicPr>
            <a:picLocks noChangeAspect="1"/>
          </p:cNvPicPr>
          <p:nvPr userDrawn="1"/>
        </p:nvPicPr>
        <p:blipFill>
          <a:blip r:embed="rId5" cstate="print"/>
          <a:srcRect/>
          <a:stretch>
            <a:fillRect/>
          </a:stretch>
        </p:blipFill>
        <p:spPr bwMode="auto">
          <a:xfrm>
            <a:off x="7737475" y="4649788"/>
            <a:ext cx="762000" cy="1112837"/>
          </a:xfrm>
          <a:prstGeom prst="rect">
            <a:avLst/>
          </a:prstGeom>
          <a:noFill/>
          <a:ln w="9525">
            <a:noFill/>
            <a:miter lim="800000"/>
            <a:headEnd/>
            <a:tailEnd/>
          </a:ln>
        </p:spPr>
      </p:pic>
      <p:sp>
        <p:nvSpPr>
          <p:cNvPr id="2" name="Title 1"/>
          <p:cNvSpPr>
            <a:spLocks noGrp="1"/>
          </p:cNvSpPr>
          <p:nvPr>
            <p:ph type="title"/>
          </p:nvPr>
        </p:nvSpPr>
        <p:spPr>
          <a:xfrm>
            <a:off x="722313" y="4406900"/>
            <a:ext cx="6651409"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94676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Sporty Title Slide">
    <p:spTree>
      <p:nvGrpSpPr>
        <p:cNvPr id="1" name=""/>
        <p:cNvGrpSpPr/>
        <p:nvPr/>
      </p:nvGrpSpPr>
      <p:grpSpPr>
        <a:xfrm>
          <a:off x="0" y="0"/>
          <a:ext cx="0" cy="0"/>
          <a:chOff x="0" y="0"/>
          <a:chExt cx="0" cy="0"/>
        </a:xfrm>
      </p:grpSpPr>
      <p:pic>
        <p:nvPicPr>
          <p:cNvPr id="2056" name="Picture 8" descr="https://a.fastcompany.net/multisite_files/fastcompany/inline/2012/12/3004039-inline-akidsinthehallbig.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5"/>
            <a:ext cx="9144770" cy="441706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userDrawn="1"/>
        </p:nvSpPr>
        <p:spPr>
          <a:xfrm>
            <a:off x="0" y="2809875"/>
            <a:ext cx="9144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2057400" y="4416425"/>
            <a:ext cx="70866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rot="10800000">
            <a:off x="1674813" y="4416425"/>
            <a:ext cx="381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8" name="TextBox 7"/>
          <p:cNvSpPr txBox="1"/>
          <p:nvPr userDrawn="1"/>
        </p:nvSpPr>
        <p:spPr>
          <a:xfrm>
            <a:off x="6154738" y="4456113"/>
            <a:ext cx="2841625" cy="368300"/>
          </a:xfrm>
          <a:prstGeom prst="rect">
            <a:avLst/>
          </a:prstGeom>
          <a:noFill/>
        </p:spPr>
        <p:txBody>
          <a:bodyPr>
            <a:spAutoFit/>
          </a:bodyPr>
          <a:lstStyle/>
          <a:p>
            <a:pPr algn="r" fontAlgn="auto">
              <a:spcBef>
                <a:spcPts val="0"/>
              </a:spcBef>
              <a:spcAft>
                <a:spcPts val="0"/>
              </a:spcAft>
              <a:defRPr/>
            </a:pPr>
            <a:r>
              <a:rPr lang="en-US" dirty="0">
                <a:solidFill>
                  <a:schemeClr val="bg1"/>
                </a:solidFill>
                <a:latin typeface="+mn-lt"/>
                <a:cs typeface="+mn-cs"/>
              </a:rPr>
              <a:t>Take Part. Get Set For Life.™</a:t>
            </a:r>
          </a:p>
        </p:txBody>
      </p:sp>
      <p:sp>
        <p:nvSpPr>
          <p:cNvPr id="9" name="TextBox 8"/>
          <p:cNvSpPr txBox="1"/>
          <p:nvPr userDrawn="1"/>
        </p:nvSpPr>
        <p:spPr>
          <a:xfrm>
            <a:off x="184150" y="4525963"/>
            <a:ext cx="1685925" cy="400050"/>
          </a:xfrm>
          <a:prstGeom prst="rect">
            <a:avLst/>
          </a:prstGeom>
          <a:noFill/>
        </p:spPr>
        <p:txBody>
          <a:bodyPr wrap="none">
            <a:spAutoFit/>
          </a:bodyPr>
          <a:lstStyle/>
          <a:p>
            <a:pPr algn="ctr">
              <a:defRPr/>
            </a:pPr>
            <a:r>
              <a:rPr lang="en-US" sz="1000" dirty="0">
                <a:solidFill>
                  <a:schemeClr val="accent3"/>
                </a:solidFill>
                <a:latin typeface="+mn-lt"/>
                <a:cs typeface="Arial" charset="0"/>
              </a:rPr>
              <a:t>National Federation of State </a:t>
            </a:r>
          </a:p>
          <a:p>
            <a:pPr algn="ctr">
              <a:defRPr/>
            </a:pPr>
            <a:r>
              <a:rPr lang="en-US" sz="1000" dirty="0">
                <a:solidFill>
                  <a:schemeClr val="accent3"/>
                </a:solidFill>
                <a:latin typeface="+mn-lt"/>
                <a:cs typeface="Arial" charset="0"/>
              </a:rPr>
              <a:t>High School Associations</a:t>
            </a:r>
          </a:p>
        </p:txBody>
      </p:sp>
      <p:pic>
        <p:nvPicPr>
          <p:cNvPr id="10" name="Picture 24" descr="NFHS Small Logo color.jpg"/>
          <p:cNvPicPr>
            <a:picLocks noChangeAspect="1"/>
          </p:cNvPicPr>
          <p:nvPr userDrawn="1"/>
        </p:nvPicPr>
        <p:blipFill>
          <a:blip r:embed="rId3" cstate="print"/>
          <a:srcRect/>
          <a:stretch>
            <a:fillRect/>
          </a:stretch>
        </p:blipFill>
        <p:spPr bwMode="auto">
          <a:xfrm>
            <a:off x="671513" y="5002213"/>
            <a:ext cx="760412" cy="1109662"/>
          </a:xfrm>
          <a:prstGeom prst="rect">
            <a:avLst/>
          </a:prstGeom>
          <a:noFill/>
          <a:ln w="9525">
            <a:noFill/>
            <a:miter lim="800000"/>
            <a:headEnd/>
            <a:tailEnd/>
          </a:ln>
        </p:spPr>
      </p:pic>
      <p:sp>
        <p:nvSpPr>
          <p:cNvPr id="2" name="Title 1"/>
          <p:cNvSpPr>
            <a:spLocks noGrp="1"/>
          </p:cNvSpPr>
          <p:nvPr>
            <p:ph type="ctrTitle"/>
          </p:nvPr>
        </p:nvSpPr>
        <p:spPr>
          <a:xfrm>
            <a:off x="457200" y="3091815"/>
            <a:ext cx="847344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385060" y="5034280"/>
            <a:ext cx="662178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EED58DB-0473-49E7-8FCF-E3C60A592785}" type="datetimeFigureOut">
              <a:rPr lang="en-US"/>
              <a:pPr>
                <a:defRPr/>
              </a:pPr>
              <a:t>9/21/2016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www.nfhs.org</a:t>
            </a:r>
          </a:p>
        </p:txBody>
      </p:sp>
      <p:sp>
        <p:nvSpPr>
          <p:cNvPr id="6" name="Slide Number Placeholder 5"/>
          <p:cNvSpPr>
            <a:spLocks noGrp="1"/>
          </p:cNvSpPr>
          <p:nvPr>
            <p:ph type="sldNum" sz="quarter" idx="12"/>
          </p:nvPr>
        </p:nvSpPr>
        <p:spPr/>
        <p:txBody>
          <a:bodyPr/>
          <a:lstStyle>
            <a:lvl1pPr>
              <a:defRPr/>
            </a:lvl1pPr>
          </a:lstStyle>
          <a:p>
            <a:pPr>
              <a:defRPr/>
            </a:pPr>
            <a:fld id="{7E1C6EB7-24C7-4ADB-A469-6D576C7B8402}"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Points of Emphasis">
    <p:spTree>
      <p:nvGrpSpPr>
        <p:cNvPr id="1" name=""/>
        <p:cNvGrpSpPr/>
        <p:nvPr/>
      </p:nvGrpSpPr>
      <p:grpSpPr>
        <a:xfrm>
          <a:off x="0" y="0"/>
          <a:ext cx="0" cy="0"/>
          <a:chOff x="0" y="0"/>
          <a:chExt cx="0" cy="0"/>
        </a:xfrm>
      </p:grpSpPr>
      <p:sp>
        <p:nvSpPr>
          <p:cNvPr id="4" name="TextBox 3"/>
          <p:cNvSpPr txBox="1"/>
          <p:nvPr userDrawn="1"/>
        </p:nvSpPr>
        <p:spPr>
          <a:xfrm>
            <a:off x="660400" y="49213"/>
            <a:ext cx="3016250" cy="400050"/>
          </a:xfrm>
          <a:prstGeom prst="rect">
            <a:avLst/>
          </a:prstGeom>
          <a:noFill/>
        </p:spPr>
        <p:txBody>
          <a:bodyPr>
            <a:spAutoFit/>
          </a:bodyPr>
          <a:lstStyle/>
          <a:p>
            <a:pPr algn="ctr">
              <a:defRPr/>
            </a:pPr>
            <a:r>
              <a:rPr lang="en-US" sz="2000" dirty="0">
                <a:solidFill>
                  <a:schemeClr val="bg1"/>
                </a:solidFill>
                <a:latin typeface="+mn-lt"/>
                <a:cs typeface="Arial" charset="0"/>
              </a:rPr>
              <a:t>Points of Emphasis</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CA574E5-FD7F-4BE5-A52F-7CC3448DC73D}" type="datetimeFigureOut">
              <a:rPr lang="en-US"/>
              <a:pPr>
                <a:defRPr/>
              </a:pPr>
              <a:t>9/21/2016</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BF215D8C-5BF0-4062-847A-4E374A8FC26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Rule Change">
    <p:spTree>
      <p:nvGrpSpPr>
        <p:cNvPr id="1" name=""/>
        <p:cNvGrpSpPr/>
        <p:nvPr/>
      </p:nvGrpSpPr>
      <p:grpSpPr>
        <a:xfrm>
          <a:off x="0" y="0"/>
          <a:ext cx="0" cy="0"/>
          <a:chOff x="0" y="0"/>
          <a:chExt cx="0" cy="0"/>
        </a:xfrm>
      </p:grpSpPr>
      <p:sp>
        <p:nvSpPr>
          <p:cNvPr id="4" name="TextBox 3"/>
          <p:cNvSpPr txBox="1"/>
          <p:nvPr userDrawn="1"/>
        </p:nvSpPr>
        <p:spPr>
          <a:xfrm>
            <a:off x="660400" y="49213"/>
            <a:ext cx="3016250" cy="400050"/>
          </a:xfrm>
          <a:prstGeom prst="rect">
            <a:avLst/>
          </a:prstGeom>
          <a:noFill/>
        </p:spPr>
        <p:txBody>
          <a:bodyPr>
            <a:spAutoFit/>
          </a:bodyPr>
          <a:lstStyle/>
          <a:p>
            <a:pPr algn="ctr">
              <a:defRPr/>
            </a:pPr>
            <a:r>
              <a:rPr lang="en-US" sz="2000" dirty="0">
                <a:solidFill>
                  <a:schemeClr val="bg1"/>
                </a:solidFill>
                <a:latin typeface="+mn-lt"/>
                <a:cs typeface="Arial" charset="0"/>
              </a:rPr>
              <a:t>Rule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F217758-ACCC-4E26-AC66-857E65430FDE}" type="datetimeFigureOut">
              <a:rPr lang="en-US"/>
              <a:pPr>
                <a:defRPr/>
              </a:pPr>
              <a:t>9/21/2016</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BE0A71D9-E60A-4956-946F-F01E7608B95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Editorial Change">
    <p:spTree>
      <p:nvGrpSpPr>
        <p:cNvPr id="1" name=""/>
        <p:cNvGrpSpPr/>
        <p:nvPr/>
      </p:nvGrpSpPr>
      <p:grpSpPr>
        <a:xfrm>
          <a:off x="0" y="0"/>
          <a:ext cx="0" cy="0"/>
          <a:chOff x="0" y="0"/>
          <a:chExt cx="0" cy="0"/>
        </a:xfrm>
      </p:grpSpPr>
      <p:sp>
        <p:nvSpPr>
          <p:cNvPr id="4" name="TextBox 3"/>
          <p:cNvSpPr txBox="1"/>
          <p:nvPr userDrawn="1"/>
        </p:nvSpPr>
        <p:spPr>
          <a:xfrm>
            <a:off x="660400" y="49213"/>
            <a:ext cx="3016250" cy="400050"/>
          </a:xfrm>
          <a:prstGeom prst="rect">
            <a:avLst/>
          </a:prstGeom>
          <a:noFill/>
        </p:spPr>
        <p:txBody>
          <a:bodyPr>
            <a:spAutoFit/>
          </a:bodyPr>
          <a:lstStyle/>
          <a:p>
            <a:pPr algn="ctr">
              <a:defRPr/>
            </a:pPr>
            <a:r>
              <a:rPr lang="en-US" sz="2000" dirty="0">
                <a:solidFill>
                  <a:schemeClr val="bg1"/>
                </a:solidFill>
                <a:latin typeface="+mn-lt"/>
                <a:cs typeface="Arial" charset="0"/>
              </a:rPr>
              <a:t>Editorial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0314A39-A647-43F0-BD87-446DC46F0454}" type="datetimeFigureOut">
              <a:rPr lang="en-US"/>
              <a:pPr>
                <a:defRPr/>
              </a:pPr>
              <a:t>9/21/2016</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C53ED8F9-E0FA-433A-A2CD-F6F13C2907A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Manual Change">
    <p:spTree>
      <p:nvGrpSpPr>
        <p:cNvPr id="1" name=""/>
        <p:cNvGrpSpPr/>
        <p:nvPr/>
      </p:nvGrpSpPr>
      <p:grpSpPr>
        <a:xfrm>
          <a:off x="0" y="0"/>
          <a:ext cx="0" cy="0"/>
          <a:chOff x="0" y="0"/>
          <a:chExt cx="0" cy="0"/>
        </a:xfrm>
      </p:grpSpPr>
      <p:sp>
        <p:nvSpPr>
          <p:cNvPr id="4" name="TextBox 3"/>
          <p:cNvSpPr txBox="1"/>
          <p:nvPr userDrawn="1"/>
        </p:nvSpPr>
        <p:spPr>
          <a:xfrm>
            <a:off x="660400" y="49213"/>
            <a:ext cx="3016250" cy="400050"/>
          </a:xfrm>
          <a:prstGeom prst="rect">
            <a:avLst/>
          </a:prstGeom>
          <a:noFill/>
        </p:spPr>
        <p:txBody>
          <a:bodyPr>
            <a:spAutoFit/>
          </a:bodyPr>
          <a:lstStyle/>
          <a:p>
            <a:pPr algn="ctr">
              <a:defRPr/>
            </a:pPr>
            <a:r>
              <a:rPr lang="en-US" sz="2000" dirty="0">
                <a:solidFill>
                  <a:schemeClr val="bg1"/>
                </a:solidFill>
                <a:latin typeface="+mn-lt"/>
                <a:cs typeface="Arial" charset="0"/>
              </a:rPr>
              <a:t>Manual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FCCA03E-429E-4287-B460-5A3D2507CEB5}" type="datetimeFigureOut">
              <a:rPr lang="en-US"/>
              <a:pPr>
                <a:defRPr/>
              </a:pPr>
              <a:t>9/21/2016</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4E5A0F9E-214F-4EC5-88BA-BF682F9F1626}"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5_Rules Reminder">
    <p:spTree>
      <p:nvGrpSpPr>
        <p:cNvPr id="1" name=""/>
        <p:cNvGrpSpPr/>
        <p:nvPr/>
      </p:nvGrpSpPr>
      <p:grpSpPr>
        <a:xfrm>
          <a:off x="0" y="0"/>
          <a:ext cx="0" cy="0"/>
          <a:chOff x="0" y="0"/>
          <a:chExt cx="0" cy="0"/>
        </a:xfrm>
      </p:grpSpPr>
      <p:sp>
        <p:nvSpPr>
          <p:cNvPr id="4" name="TextBox 3"/>
          <p:cNvSpPr txBox="1"/>
          <p:nvPr userDrawn="1"/>
        </p:nvSpPr>
        <p:spPr>
          <a:xfrm>
            <a:off x="660400" y="49213"/>
            <a:ext cx="3016250" cy="400050"/>
          </a:xfrm>
          <a:prstGeom prst="rect">
            <a:avLst/>
          </a:prstGeom>
          <a:noFill/>
        </p:spPr>
        <p:txBody>
          <a:bodyPr>
            <a:spAutoFit/>
          </a:bodyPr>
          <a:lstStyle/>
          <a:p>
            <a:pPr algn="ctr">
              <a:defRPr/>
            </a:pPr>
            <a:r>
              <a:rPr lang="en-US" sz="2000" dirty="0">
                <a:solidFill>
                  <a:schemeClr val="bg1"/>
                </a:solidFill>
                <a:latin typeface="+mn-lt"/>
                <a:cs typeface="Arial" charset="0"/>
              </a:rPr>
              <a:t>Rules Reminder</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1A596BE-6D36-4222-847D-ED1890045996}" type="datetimeFigureOut">
              <a:rPr lang="en-US"/>
              <a:pPr>
                <a:defRPr/>
              </a:pPr>
              <a:t>9/21/2016</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BB9FA9DB-E291-4943-BA24-3492DBA589AC}"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5" name="Rectangle 4"/>
          <p:cNvSpPr/>
          <p:nvPr userDrawn="1"/>
        </p:nvSpPr>
        <p:spPr>
          <a:xfrm>
            <a:off x="0" y="4413250"/>
            <a:ext cx="9144000" cy="24526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0" y="2809875"/>
            <a:ext cx="9144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20" descr="NFHS-Small-Logo-CMYK_W.png"/>
          <p:cNvPicPr>
            <a:picLocks noChangeAspect="1"/>
          </p:cNvPicPr>
          <p:nvPr userDrawn="1"/>
        </p:nvPicPr>
        <p:blipFill>
          <a:blip r:embed="rId2" cstate="print"/>
          <a:srcRect/>
          <a:stretch>
            <a:fillRect/>
          </a:stretch>
        </p:blipFill>
        <p:spPr bwMode="auto">
          <a:xfrm>
            <a:off x="7737475" y="4649788"/>
            <a:ext cx="762000" cy="1112837"/>
          </a:xfrm>
          <a:prstGeom prst="rect">
            <a:avLst/>
          </a:prstGeom>
          <a:noFill/>
          <a:ln w="9525">
            <a:noFill/>
            <a:miter lim="800000"/>
            <a:headEnd/>
            <a:tailEnd/>
          </a:ln>
        </p:spPr>
      </p:pic>
      <p:sp>
        <p:nvSpPr>
          <p:cNvPr id="2" name="Title 1"/>
          <p:cNvSpPr>
            <a:spLocks noGrp="1"/>
          </p:cNvSpPr>
          <p:nvPr>
            <p:ph type="title"/>
          </p:nvPr>
        </p:nvSpPr>
        <p:spPr>
          <a:xfrm>
            <a:off x="722313" y="4406900"/>
            <a:ext cx="6651409"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rot="10800000">
            <a:off x="273050" y="412750"/>
            <a:ext cx="381000" cy="6445250"/>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1027" name="Title Placeholder 1"/>
          <p:cNvSpPr>
            <a:spLocks noGrp="1"/>
          </p:cNvSpPr>
          <p:nvPr>
            <p:ph type="title"/>
          </p:nvPr>
        </p:nvSpPr>
        <p:spPr bwMode="auto">
          <a:xfrm>
            <a:off x="1455738" y="525463"/>
            <a:ext cx="7519987" cy="1204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Text Placeholder 2"/>
          <p:cNvSpPr>
            <a:spLocks noGrp="1"/>
          </p:cNvSpPr>
          <p:nvPr>
            <p:ph type="body" idx="1"/>
          </p:nvPr>
        </p:nvSpPr>
        <p:spPr bwMode="auto">
          <a:xfrm>
            <a:off x="1100138" y="1989138"/>
            <a:ext cx="7875587" cy="43386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82700" y="6516688"/>
            <a:ext cx="2133600" cy="303212"/>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3095B79-01CE-4ED0-989F-2DE6BB02611A}" type="datetimeFigureOut">
              <a:rPr lang="en-US"/>
              <a:pPr>
                <a:defRPr/>
              </a:pPr>
              <a:t>9/21/2016</a:t>
            </a:fld>
            <a:endParaRPr lang="en-US"/>
          </a:p>
        </p:txBody>
      </p:sp>
      <p:sp>
        <p:nvSpPr>
          <p:cNvPr id="5" name="Footer Placeholder 4"/>
          <p:cNvSpPr>
            <a:spLocks noGrp="1"/>
          </p:cNvSpPr>
          <p:nvPr>
            <p:ph type="ftr" sz="quarter" idx="3"/>
          </p:nvPr>
        </p:nvSpPr>
        <p:spPr>
          <a:xfrm>
            <a:off x="7497763" y="6516688"/>
            <a:ext cx="1493837" cy="303212"/>
          </a:xfrm>
          <a:prstGeom prst="rect">
            <a:avLst/>
          </a:prstGeom>
        </p:spPr>
        <p:txBody>
          <a:bodyPr vert="horz" lIns="91440" tIns="45720" rIns="91440" bIns="45720" rtlCol="0" anchor="ctr"/>
          <a:lstStyle>
            <a:lvl1pPr algn="r" fontAlgn="auto">
              <a:spcBef>
                <a:spcPts val="0"/>
              </a:spcBef>
              <a:spcAft>
                <a:spcPts val="0"/>
              </a:spcAft>
              <a:defRPr sz="1400">
                <a:solidFill>
                  <a:schemeClr val="tx1"/>
                </a:solidFill>
                <a:latin typeface="+mn-lt"/>
                <a:cs typeface="+mn-cs"/>
              </a:defRPr>
            </a:lvl1pPr>
          </a:lstStyle>
          <a:p>
            <a:pPr>
              <a:defRPr/>
            </a:pPr>
            <a:r>
              <a:rPr lang="en-US"/>
              <a:t>www.nfhs.org</a:t>
            </a:r>
          </a:p>
        </p:txBody>
      </p:sp>
      <p:sp>
        <p:nvSpPr>
          <p:cNvPr id="6" name="Slide Number Placeholder 5"/>
          <p:cNvSpPr>
            <a:spLocks noGrp="1"/>
          </p:cNvSpPr>
          <p:nvPr>
            <p:ph type="sldNum" sz="quarter" idx="4"/>
          </p:nvPr>
        </p:nvSpPr>
        <p:spPr>
          <a:xfrm>
            <a:off x="6257925" y="6516688"/>
            <a:ext cx="1041400" cy="303212"/>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2EB5F1B-DC25-41F9-B0A8-DDD82FCDFBFF}" type="slidenum">
              <a:rPr lang="en-US"/>
              <a:pPr>
                <a:defRPr/>
              </a:pPr>
              <a:t>‹#›</a:t>
            </a:fld>
            <a:endParaRPr lang="en-US" dirty="0"/>
          </a:p>
        </p:txBody>
      </p:sp>
      <p:sp>
        <p:nvSpPr>
          <p:cNvPr id="7" name="Rectangle 6"/>
          <p:cNvSpPr/>
          <p:nvPr/>
        </p:nvSpPr>
        <p:spPr>
          <a:xfrm>
            <a:off x="0" y="0"/>
            <a:ext cx="9144000" cy="42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655638" y="0"/>
            <a:ext cx="3017837"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2" name="Straight Connector 11"/>
          <p:cNvCxnSpPr/>
          <p:nvPr/>
        </p:nvCxnSpPr>
        <p:spPr>
          <a:xfrm>
            <a:off x="655638" y="1874838"/>
            <a:ext cx="84883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55638" y="6524625"/>
            <a:ext cx="84883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36" name="Group 21"/>
          <p:cNvGrpSpPr>
            <a:grpSpLocks/>
          </p:cNvGrpSpPr>
          <p:nvPr/>
        </p:nvGrpSpPr>
        <p:grpSpPr bwMode="auto">
          <a:xfrm>
            <a:off x="503238" y="855663"/>
            <a:ext cx="849312" cy="650875"/>
            <a:chOff x="502921" y="856420"/>
            <a:chExt cx="850391" cy="649605"/>
          </a:xfrm>
        </p:grpSpPr>
        <p:sp>
          <p:nvSpPr>
            <p:cNvPr id="19" name="Freeform 18"/>
            <p:cNvSpPr/>
            <p:nvPr userDrawn="1"/>
          </p:nvSpPr>
          <p:spPr>
            <a:xfrm>
              <a:off x="504510" y="1376104"/>
              <a:ext cx="149415" cy="129921"/>
            </a:xfrm>
            <a:custGeom>
              <a:avLst/>
              <a:gdLst>
                <a:gd name="connsiteX0" fmla="*/ 0 w 148590"/>
                <a:gd name="connsiteY0" fmla="*/ 0 h 129540"/>
                <a:gd name="connsiteX1" fmla="*/ 148590 w 148590"/>
                <a:gd name="connsiteY1" fmla="*/ 0 h 129540"/>
                <a:gd name="connsiteX2" fmla="*/ 148590 w 148590"/>
                <a:gd name="connsiteY2" fmla="*/ 129540 h 129540"/>
                <a:gd name="connsiteX3" fmla="*/ 0 w 148590"/>
                <a:gd name="connsiteY3" fmla="*/ 0 h 129540"/>
              </a:gdLst>
              <a:ahLst/>
              <a:cxnLst>
                <a:cxn ang="0">
                  <a:pos x="connsiteX0" y="connsiteY0"/>
                </a:cxn>
                <a:cxn ang="0">
                  <a:pos x="connsiteX1" y="connsiteY1"/>
                </a:cxn>
                <a:cxn ang="0">
                  <a:pos x="connsiteX2" y="connsiteY2"/>
                </a:cxn>
                <a:cxn ang="0">
                  <a:pos x="connsiteX3" y="connsiteY3"/>
                </a:cxn>
              </a:cxnLst>
              <a:rect l="l" t="t" r="r" b="b"/>
              <a:pathLst>
                <a:path w="148590" h="129540">
                  <a:moveTo>
                    <a:pt x="0" y="0"/>
                  </a:moveTo>
                  <a:lnTo>
                    <a:pt x="148590" y="0"/>
                  </a:lnTo>
                  <a:lnTo>
                    <a:pt x="148590" y="12954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Freeform 17"/>
            <p:cNvSpPr/>
            <p:nvPr userDrawn="1"/>
          </p:nvSpPr>
          <p:spPr>
            <a:xfrm>
              <a:off x="502921" y="856420"/>
              <a:ext cx="850391" cy="521268"/>
            </a:xfrm>
            <a:custGeom>
              <a:avLst/>
              <a:gdLst>
                <a:gd name="connsiteX0" fmla="*/ 1905 w 942975"/>
                <a:gd name="connsiteY0" fmla="*/ 0 h 521970"/>
                <a:gd name="connsiteX1" fmla="*/ 0 w 942975"/>
                <a:gd name="connsiteY1" fmla="*/ 520065 h 521970"/>
                <a:gd name="connsiteX2" fmla="*/ 775335 w 942975"/>
                <a:gd name="connsiteY2" fmla="*/ 521970 h 521970"/>
                <a:gd name="connsiteX3" fmla="*/ 942975 w 942975"/>
                <a:gd name="connsiteY3" fmla="*/ 222885 h 521970"/>
                <a:gd name="connsiteX4" fmla="*/ 775335 w 942975"/>
                <a:gd name="connsiteY4" fmla="*/ 1905 h 521970"/>
                <a:gd name="connsiteX5" fmla="*/ 1905 w 94297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60985 h 521970"/>
                <a:gd name="connsiteX4" fmla="*/ 775335 w 946785"/>
                <a:gd name="connsiteY4" fmla="*/ 1905 h 521970"/>
                <a:gd name="connsiteX5" fmla="*/ 1905 w 94678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41935 h 521970"/>
                <a:gd name="connsiteX4" fmla="*/ 775335 w 946785"/>
                <a:gd name="connsiteY4" fmla="*/ 1905 h 521970"/>
                <a:gd name="connsiteX5" fmla="*/ 1905 w 946785"/>
                <a:gd name="connsiteY5" fmla="*/ 0 h 521970"/>
                <a:gd name="connsiteX0" fmla="*/ 1905 w 948690"/>
                <a:gd name="connsiteY0" fmla="*/ 0 h 521970"/>
                <a:gd name="connsiteX1" fmla="*/ 0 w 948690"/>
                <a:gd name="connsiteY1" fmla="*/ 520065 h 521970"/>
                <a:gd name="connsiteX2" fmla="*/ 775335 w 948690"/>
                <a:gd name="connsiteY2" fmla="*/ 521970 h 521970"/>
                <a:gd name="connsiteX3" fmla="*/ 948690 w 948690"/>
                <a:gd name="connsiteY3" fmla="*/ 253365 h 521970"/>
                <a:gd name="connsiteX4" fmla="*/ 775335 w 948690"/>
                <a:gd name="connsiteY4" fmla="*/ 1905 h 521970"/>
                <a:gd name="connsiteX5" fmla="*/ 1905 w 948690"/>
                <a:gd name="connsiteY5" fmla="*/ 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90" h="521970">
                  <a:moveTo>
                    <a:pt x="1905" y="0"/>
                  </a:moveTo>
                  <a:lnTo>
                    <a:pt x="0" y="520065"/>
                  </a:lnTo>
                  <a:lnTo>
                    <a:pt x="775335" y="521970"/>
                  </a:lnTo>
                  <a:lnTo>
                    <a:pt x="948690" y="253365"/>
                  </a:lnTo>
                  <a:lnTo>
                    <a:pt x="775335" y="1905"/>
                  </a:lnTo>
                  <a:lnTo>
                    <a:pt x="1905" y="0"/>
                  </a:lnTo>
                  <a:close/>
                </a:path>
              </a:pathLst>
            </a:cu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1037" name="Picture 27" descr="NFHS-Small-Logo-color-Trans.gif"/>
          <p:cNvPicPr>
            <a:picLocks noChangeAspect="1"/>
          </p:cNvPicPr>
          <p:nvPr/>
        </p:nvPicPr>
        <p:blipFill>
          <a:blip r:embed="rId14" cstate="print"/>
          <a:srcRect/>
          <a:stretch>
            <a:fillRect/>
          </a:stretch>
        </p:blipFill>
        <p:spPr bwMode="auto">
          <a:xfrm>
            <a:off x="379413" y="5973763"/>
            <a:ext cx="534987" cy="7826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90" r:id="rId1"/>
    <p:sldLayoutId id="2147483791" r:id="rId2"/>
    <p:sldLayoutId id="2147483789" r:id="rId3"/>
    <p:sldLayoutId id="2147483792" r:id="rId4"/>
    <p:sldLayoutId id="2147483793" r:id="rId5"/>
    <p:sldLayoutId id="2147483794" r:id="rId6"/>
    <p:sldLayoutId id="2147483795" r:id="rId7"/>
    <p:sldLayoutId id="2147483796" r:id="rId8"/>
    <p:sldLayoutId id="2147483797" r:id="rId9"/>
    <p:sldLayoutId id="2147483798" r:id="rId10"/>
    <p:sldLayoutId id="2147483800" r:id="rId11"/>
    <p:sldLayoutId id="2147483799" r:id="rId12"/>
  </p:sldLayoutIdLst>
  <p:hf sldNum="0" hdr="0" dt="0"/>
  <p:txStyles>
    <p:titleStyle>
      <a:lvl1pPr algn="l" rtl="0" eaLnBrk="1" fontAlgn="base" hangingPunct="1">
        <a:lnSpc>
          <a:spcPts val="3800"/>
        </a:lnSpc>
        <a:spcBef>
          <a:spcPct val="0"/>
        </a:spcBef>
        <a:spcAft>
          <a:spcPct val="0"/>
        </a:spcAft>
        <a:defRPr sz="3800" b="1" kern="1200" cap="all">
          <a:solidFill>
            <a:schemeClr val="tx2"/>
          </a:solidFill>
          <a:latin typeface="+mj-lt"/>
          <a:ea typeface="+mj-ea"/>
          <a:cs typeface="+mj-cs"/>
        </a:defRPr>
      </a:lvl1pPr>
      <a:lvl2pPr algn="l" rtl="0" eaLnBrk="1" fontAlgn="base" hangingPunct="1">
        <a:lnSpc>
          <a:spcPts val="3800"/>
        </a:lnSpc>
        <a:spcBef>
          <a:spcPct val="0"/>
        </a:spcBef>
        <a:spcAft>
          <a:spcPct val="0"/>
        </a:spcAft>
        <a:defRPr sz="3800" b="1">
          <a:solidFill>
            <a:schemeClr val="tx2"/>
          </a:solidFill>
          <a:latin typeface="Calibri" pitchFamily="34" charset="0"/>
        </a:defRPr>
      </a:lvl2pPr>
      <a:lvl3pPr algn="l" rtl="0" eaLnBrk="1" fontAlgn="base" hangingPunct="1">
        <a:lnSpc>
          <a:spcPts val="3800"/>
        </a:lnSpc>
        <a:spcBef>
          <a:spcPct val="0"/>
        </a:spcBef>
        <a:spcAft>
          <a:spcPct val="0"/>
        </a:spcAft>
        <a:defRPr sz="3800" b="1">
          <a:solidFill>
            <a:schemeClr val="tx2"/>
          </a:solidFill>
          <a:latin typeface="Calibri" pitchFamily="34" charset="0"/>
        </a:defRPr>
      </a:lvl3pPr>
      <a:lvl4pPr algn="l" rtl="0" eaLnBrk="1" fontAlgn="base" hangingPunct="1">
        <a:lnSpc>
          <a:spcPts val="3800"/>
        </a:lnSpc>
        <a:spcBef>
          <a:spcPct val="0"/>
        </a:spcBef>
        <a:spcAft>
          <a:spcPct val="0"/>
        </a:spcAft>
        <a:defRPr sz="3800" b="1">
          <a:solidFill>
            <a:schemeClr val="tx2"/>
          </a:solidFill>
          <a:latin typeface="Calibri" pitchFamily="34" charset="0"/>
        </a:defRPr>
      </a:lvl4pPr>
      <a:lvl5pPr algn="l" rtl="0" eaLnBrk="1" fontAlgn="base" hangingPunct="1">
        <a:lnSpc>
          <a:spcPts val="3800"/>
        </a:lnSpc>
        <a:spcBef>
          <a:spcPct val="0"/>
        </a:spcBef>
        <a:spcAft>
          <a:spcPct val="0"/>
        </a:spcAft>
        <a:defRPr sz="3800" b="1">
          <a:solidFill>
            <a:schemeClr val="tx2"/>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0"/>
        </a:spcBef>
        <a:spcAft>
          <a:spcPct val="0"/>
        </a:spcAft>
        <a:buFont typeface="Wingdings"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u2hW9AFP87k"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GwBUSrcy4P8"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G7OmjXCYdz8"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CenfB8m1hiA"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H3KSKS3TTbc"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www.4thwallkids.com/"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hyperlink" Target="mailto:latkinson@nfhs.org"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hyperlink" Target="mailto:ssearcy@nfhs.org" TargetMode="External"/><Relationship Id="rId4" Type="http://schemas.openxmlformats.org/officeDocument/2006/relationships/hyperlink" Target="mailto:boakes@nfhs.org"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unifiedtheater.org/"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hyperlink" Target="https://www.youtube.com/watch?v=u2hW9AFP87k" TargetMode="External"/><Relationship Id="rId5" Type="http://schemas.openxmlformats.org/officeDocument/2006/relationships/hyperlink" Target="https://www.musicforall.org/who-we-are/who-we-are" TargetMode="External"/><Relationship Id="rId4" Type="http://schemas.openxmlformats.org/officeDocument/2006/relationships/hyperlink" Target="http://www.unitedsound.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sz="3200" dirty="0"/>
            </a:br>
            <a:r>
              <a:rPr lang="en-US" sz="3200" dirty="0"/>
              <a:t>NFHS Speech/Debate/Theatre &amp; Music Conference</a:t>
            </a:r>
            <a:br>
              <a:rPr lang="en-US" sz="3200" dirty="0"/>
            </a:br>
            <a:r>
              <a:rPr lang="en-US" sz="3200" dirty="0"/>
              <a:t>“From the Seats to the Stage”</a:t>
            </a:r>
            <a:br>
              <a:rPr lang="en-US" dirty="0"/>
            </a:br>
            <a:endParaRPr lang="en-US" dirty="0"/>
          </a:p>
        </p:txBody>
      </p:sp>
      <p:sp>
        <p:nvSpPr>
          <p:cNvPr id="3" name="Subtitle 2"/>
          <p:cNvSpPr>
            <a:spLocks noGrp="1"/>
          </p:cNvSpPr>
          <p:nvPr>
            <p:ph type="subTitle" idx="1"/>
          </p:nvPr>
        </p:nvSpPr>
        <p:spPr/>
        <p:txBody>
          <a:bodyPr/>
          <a:lstStyle/>
          <a:p>
            <a:r>
              <a:rPr lang="en-US" dirty="0"/>
              <a:t>Lindsey Atkinson, Coordinator of Sports</a:t>
            </a:r>
          </a:p>
          <a:p>
            <a:r>
              <a:rPr lang="en-US" dirty="0"/>
              <a:t>Sandy Searcy, Director of Sports</a:t>
            </a:r>
          </a:p>
          <a:p>
            <a:r>
              <a:rPr lang="en-US" sz="2200" dirty="0"/>
              <a:t>National Federation of State High School Associations</a:t>
            </a:r>
          </a:p>
        </p:txBody>
      </p:sp>
    </p:spTree>
    <p:extLst>
      <p:ext uri="{BB962C8B-B14F-4D97-AF65-F5344CB8AC3E}">
        <p14:creationId xmlns:p14="http://schemas.microsoft.com/office/powerpoint/2010/main" val="2398556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altLang="en-US" dirty="0"/>
              <a:t>Unified Sports</a:t>
            </a:r>
          </a:p>
        </p:txBody>
      </p:sp>
      <p:pic>
        <p:nvPicPr>
          <p:cNvPr id="14339" name="Content Placeholder 7" descr="Unified Basketball.jpg"/>
          <p:cNvPicPr>
            <a:picLocks noGrp="1" noChangeAspect="1"/>
          </p:cNvPicPr>
          <p:nvPr>
            <p:ph idx="1"/>
          </p:nvPr>
        </p:nvPicPr>
        <p:blipFill>
          <a:blip r:embed="rId3">
            <a:extLst>
              <a:ext uri="{28A0092B-C50C-407E-A947-70E740481C1C}">
                <a14:useLocalDpi xmlns:a14="http://schemas.microsoft.com/office/drawing/2010/main" val="0"/>
              </a:ext>
            </a:extLst>
          </a:blip>
          <a:srcRect t="11427"/>
          <a:stretch>
            <a:fillRect/>
          </a:stretch>
        </p:blipFill>
        <p:spPr>
          <a:xfrm>
            <a:off x="953477" y="2034690"/>
            <a:ext cx="1639469" cy="1191067"/>
          </a:xfrm>
        </p:spPr>
      </p:pic>
      <p:pic>
        <p:nvPicPr>
          <p:cNvPr id="14341" name="Picture 8" descr="http://courantblogs.com/photo/wp-content/uploads/2013/05/HC-Unified-Sports07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75386" y="2039815"/>
            <a:ext cx="3792310" cy="2448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9" descr="HC-Unified-Sports081.jpg"/>
          <p:cNvPicPr>
            <a:picLocks noChangeAspect="1"/>
          </p:cNvPicPr>
          <p:nvPr/>
        </p:nvPicPr>
        <p:blipFill>
          <a:blip r:embed="rId5" cstate="print">
            <a:extLst>
              <a:ext uri="{28A0092B-C50C-407E-A947-70E740481C1C}">
                <a14:useLocalDpi xmlns:a14="http://schemas.microsoft.com/office/drawing/2010/main" val="0"/>
              </a:ext>
            </a:extLst>
          </a:blip>
          <a:srcRect t="6927" b="4935"/>
          <a:stretch>
            <a:fillRect/>
          </a:stretch>
        </p:blipFill>
        <p:spPr bwMode="auto">
          <a:xfrm>
            <a:off x="946429" y="3234589"/>
            <a:ext cx="1883942" cy="110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10" descr="http://lh3.ggpht.com/-vGWfUvfZnEw/UPjPDtA4MgI/AAAAAAABfIw/SrCxNXttzuY/s576/534%252520%252528575x493%252529.jpg"/>
          <p:cNvPicPr>
            <a:picLocks noChangeAspect="1" noChangeArrowheads="1"/>
          </p:cNvPicPr>
          <p:nvPr/>
        </p:nvPicPr>
        <p:blipFill>
          <a:blip r:embed="rId6">
            <a:extLst>
              <a:ext uri="{28A0092B-C50C-407E-A947-70E740481C1C}">
                <a14:useLocalDpi xmlns:a14="http://schemas.microsoft.com/office/drawing/2010/main" val="0"/>
              </a:ext>
            </a:extLst>
          </a:blip>
          <a:srcRect b="4846"/>
          <a:stretch>
            <a:fillRect/>
          </a:stretch>
        </p:blipFill>
        <p:spPr bwMode="auto">
          <a:xfrm>
            <a:off x="953477" y="4336957"/>
            <a:ext cx="2522351" cy="2058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2"/>
          <p:cNvSpPr txBox="1">
            <a:spLocks/>
          </p:cNvSpPr>
          <p:nvPr/>
        </p:nvSpPr>
        <p:spPr bwMode="auto">
          <a:xfrm>
            <a:off x="6274745" y="1959211"/>
            <a:ext cx="2626978" cy="4355620"/>
          </a:xfrm>
          <a:prstGeom prst="rect">
            <a:avLst/>
          </a:prstGeom>
          <a:noFill/>
          <a:ln w="9525">
            <a:noFill/>
            <a:miter lim="800000"/>
            <a:headEnd/>
            <a:tailEnd/>
          </a:ln>
        </p:spPr>
        <p:txBody>
          <a:bodyPr/>
          <a:lstStyle/>
          <a:p>
            <a:pPr marL="284163" indent="-284163" eaLnBrk="0" hangingPunct="0">
              <a:spcBef>
                <a:spcPct val="20000"/>
              </a:spcBef>
              <a:buClr>
                <a:schemeClr val="tx1"/>
              </a:buClr>
              <a:buFont typeface="Wingdings" pitchFamily="2" charset="2"/>
              <a:buChar char="§"/>
              <a:defRPr/>
            </a:pPr>
            <a:r>
              <a:rPr lang="en-US" sz="2000" kern="0" dirty="0">
                <a:latin typeface="+mn-lt"/>
              </a:rPr>
              <a:t>Unified Sports program</a:t>
            </a:r>
          </a:p>
          <a:p>
            <a:pPr marL="460375" lvl="1" indent="-228600" eaLnBrk="0" hangingPunct="0">
              <a:spcBef>
                <a:spcPct val="20000"/>
              </a:spcBef>
              <a:buClr>
                <a:schemeClr val="tx1"/>
              </a:buClr>
              <a:buFontTx/>
              <a:buChar char="•"/>
              <a:defRPr/>
            </a:pPr>
            <a:r>
              <a:rPr lang="en-US" kern="0" dirty="0">
                <a:latin typeface="+mn-lt"/>
              </a:rPr>
              <a:t>Addition of sport program offerings for students with intellectual disabilities partnered with students with no disabilities on same team</a:t>
            </a:r>
          </a:p>
          <a:p>
            <a:pPr marL="460375" lvl="1" indent="-228600" eaLnBrk="0" hangingPunct="0">
              <a:spcBef>
                <a:spcPct val="20000"/>
              </a:spcBef>
              <a:buClr>
                <a:schemeClr val="tx1"/>
              </a:buClr>
              <a:buFontTx/>
              <a:buChar char="•"/>
              <a:defRPr/>
            </a:pPr>
            <a:r>
              <a:rPr lang="en-US" kern="0" dirty="0">
                <a:latin typeface="+mn-lt"/>
              </a:rPr>
              <a:t>Partnership with Special Olympics</a:t>
            </a:r>
          </a:p>
        </p:txBody>
      </p:sp>
      <p:pic>
        <p:nvPicPr>
          <p:cNvPr id="14340" name="Picture 8" descr="http://www.remindernews.com/files/imagecache/graduation_photos/dayonmain/DSCN2538.JPG"/>
          <p:cNvPicPr>
            <a:picLocks noChangeAspect="1" noChangeArrowheads="1"/>
          </p:cNvPicPr>
          <p:nvPr/>
        </p:nvPicPr>
        <p:blipFill>
          <a:blip r:embed="rId7" cstate="print">
            <a:extLst>
              <a:ext uri="{28A0092B-C50C-407E-A947-70E740481C1C}">
                <a14:useLocalDpi xmlns:a14="http://schemas.microsoft.com/office/drawing/2010/main" val="0"/>
              </a:ext>
            </a:extLst>
          </a:blip>
          <a:srcRect l="6059" t="4572" r="3542" b="7339"/>
          <a:stretch>
            <a:fillRect/>
          </a:stretch>
        </p:blipFill>
        <p:spPr bwMode="auto">
          <a:xfrm>
            <a:off x="3460821" y="4336957"/>
            <a:ext cx="2813923" cy="2058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6740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altLang="en-US" dirty="0"/>
              <a:t>Unified Activities</a:t>
            </a:r>
          </a:p>
        </p:txBody>
      </p:sp>
      <p:sp>
        <p:nvSpPr>
          <p:cNvPr id="10" name="Content Placeholder 2"/>
          <p:cNvSpPr txBox="1">
            <a:spLocks/>
          </p:cNvSpPr>
          <p:nvPr/>
        </p:nvSpPr>
        <p:spPr bwMode="auto">
          <a:xfrm>
            <a:off x="4673600" y="1959210"/>
            <a:ext cx="4017728" cy="3059830"/>
          </a:xfrm>
          <a:prstGeom prst="rect">
            <a:avLst/>
          </a:prstGeom>
          <a:noFill/>
          <a:ln w="9525">
            <a:noFill/>
            <a:miter lim="800000"/>
            <a:headEnd/>
            <a:tailEnd/>
          </a:ln>
        </p:spPr>
        <p:txBody>
          <a:bodyPr/>
          <a:lstStyle/>
          <a:p>
            <a:pPr marL="284163" indent="-284163" eaLnBrk="0" hangingPunct="0">
              <a:spcBef>
                <a:spcPct val="20000"/>
              </a:spcBef>
              <a:buClr>
                <a:schemeClr val="tx1"/>
              </a:buClr>
              <a:buFont typeface="Wingdings" pitchFamily="2" charset="2"/>
              <a:buChar char="§"/>
              <a:defRPr/>
            </a:pPr>
            <a:r>
              <a:rPr lang="en-US" sz="2000" kern="0" dirty="0">
                <a:latin typeface="+mn-lt"/>
              </a:rPr>
              <a:t>Unified programs</a:t>
            </a:r>
          </a:p>
          <a:p>
            <a:pPr marL="460375" lvl="1" indent="-228600" eaLnBrk="0" hangingPunct="0">
              <a:spcBef>
                <a:spcPct val="20000"/>
              </a:spcBef>
              <a:buClr>
                <a:schemeClr val="tx1"/>
              </a:buClr>
              <a:buFontTx/>
              <a:buChar char="•"/>
              <a:defRPr/>
            </a:pPr>
            <a:r>
              <a:rPr lang="en-US" kern="0" dirty="0">
                <a:latin typeface="+mn-lt"/>
              </a:rPr>
              <a:t>Addition of fine arts program offerings for students with intellectual disabilities partnered with students with no disabilities</a:t>
            </a:r>
          </a:p>
          <a:p>
            <a:pPr marL="917575" lvl="2" indent="-228600" eaLnBrk="0" hangingPunct="0">
              <a:spcBef>
                <a:spcPct val="20000"/>
              </a:spcBef>
              <a:buClr>
                <a:schemeClr val="tx1"/>
              </a:buClr>
              <a:buFontTx/>
              <a:buChar char="•"/>
              <a:defRPr/>
            </a:pPr>
            <a:r>
              <a:rPr lang="en-US" kern="0" dirty="0">
                <a:latin typeface="+mn-lt"/>
              </a:rPr>
              <a:t>Unified Theater</a:t>
            </a:r>
          </a:p>
          <a:p>
            <a:pPr marL="917575" lvl="2" indent="-228600" eaLnBrk="0" hangingPunct="0">
              <a:spcBef>
                <a:spcPct val="20000"/>
              </a:spcBef>
              <a:buClr>
                <a:schemeClr val="tx1"/>
              </a:buClr>
              <a:buFontTx/>
              <a:buChar char="•"/>
              <a:defRPr/>
            </a:pPr>
            <a:r>
              <a:rPr lang="en-US" kern="0" dirty="0">
                <a:latin typeface="+mn-lt"/>
              </a:rPr>
              <a:t>Roundabout Playback Troupe</a:t>
            </a:r>
          </a:p>
          <a:p>
            <a:pPr marL="917575" lvl="2" indent="-228600" eaLnBrk="0" hangingPunct="0">
              <a:spcBef>
                <a:spcPct val="20000"/>
              </a:spcBef>
              <a:buClr>
                <a:schemeClr val="tx1"/>
              </a:buClr>
              <a:buFontTx/>
              <a:buChar char="•"/>
              <a:defRPr/>
            </a:pPr>
            <a:r>
              <a:rPr lang="en-US" kern="0" dirty="0">
                <a:latin typeface="+mn-lt"/>
              </a:rPr>
              <a:t>United Sound  </a:t>
            </a:r>
          </a:p>
          <a:p>
            <a:pPr marL="917575" lvl="2" indent="-228600" eaLnBrk="0" hangingPunct="0">
              <a:spcBef>
                <a:spcPct val="20000"/>
              </a:spcBef>
              <a:buClr>
                <a:schemeClr val="tx1"/>
              </a:buClr>
              <a:buFontTx/>
              <a:buChar char="•"/>
              <a:defRPr/>
            </a:pPr>
            <a:r>
              <a:rPr lang="en-US" kern="0" dirty="0">
                <a:latin typeface="+mn-lt"/>
              </a:rPr>
              <a:t>Music for All, Inc.</a:t>
            </a:r>
          </a:p>
          <a:p>
            <a:pPr marL="917575" lvl="2" indent="-228600" eaLnBrk="0" hangingPunct="0">
              <a:spcBef>
                <a:spcPct val="20000"/>
              </a:spcBef>
              <a:buClr>
                <a:schemeClr val="tx1"/>
              </a:buClr>
              <a:buFontTx/>
              <a:buChar char="•"/>
              <a:defRPr/>
            </a:pPr>
            <a:endParaRPr lang="en-US" kern="0" dirty="0">
              <a:latin typeface="+mn-lt"/>
            </a:endParaRPr>
          </a:p>
          <a:p>
            <a:pPr marL="917575" lvl="2" indent="-228600" eaLnBrk="0" hangingPunct="0">
              <a:spcBef>
                <a:spcPct val="20000"/>
              </a:spcBef>
              <a:buClr>
                <a:schemeClr val="tx1"/>
              </a:buClr>
              <a:buFontTx/>
              <a:buChar char="•"/>
              <a:defRPr/>
            </a:pPr>
            <a:endParaRPr lang="en-US" kern="0" dirty="0">
              <a:latin typeface="+mn-lt"/>
            </a:endParaRPr>
          </a:p>
          <a:p>
            <a:pPr marL="917575" lvl="2" indent="-228600" eaLnBrk="0" hangingPunct="0">
              <a:spcBef>
                <a:spcPct val="20000"/>
              </a:spcBef>
              <a:buClr>
                <a:schemeClr val="tx1"/>
              </a:buClr>
              <a:buFontTx/>
              <a:buChar char="•"/>
              <a:defRPr/>
            </a:pPr>
            <a:r>
              <a:rPr lang="en-US" kern="0" dirty="0">
                <a:latin typeface="+mn-lt"/>
                <a:hlinkClick r:id="rId3"/>
              </a:rPr>
              <a:t>https://www.youtube.com/watch?v=u2hW9AFP87k</a:t>
            </a:r>
            <a:r>
              <a:rPr lang="en-US" kern="0" dirty="0">
                <a:latin typeface="+mn-lt"/>
              </a:rPr>
              <a:t> </a:t>
            </a:r>
          </a:p>
          <a:p>
            <a:pPr marL="460375" lvl="1" indent="-228600" eaLnBrk="0" hangingPunct="0">
              <a:spcBef>
                <a:spcPct val="20000"/>
              </a:spcBef>
              <a:buClr>
                <a:schemeClr val="tx1"/>
              </a:buClr>
              <a:buFontTx/>
              <a:buChar char="•"/>
              <a:defRPr/>
            </a:pPr>
            <a:endParaRPr lang="en-US" kern="0" dirty="0">
              <a:latin typeface="+mn-lt"/>
            </a:endParaRPr>
          </a:p>
        </p:txBody>
      </p:sp>
      <p:pic>
        <p:nvPicPr>
          <p:cNvPr id="11" name="Picture 10" descr="Image result for high school students with disabilities participating in theatre"/>
          <p:cNvPicPr>
            <a:picLocks noChangeAspect="1" noChangeArrowheads="1"/>
          </p:cNvPicPr>
          <p:nvPr/>
        </p:nvPicPr>
        <p:blipFill rotWithShape="1">
          <a:blip r:embed="rId4">
            <a:extLst>
              <a:ext uri="{28A0092B-C50C-407E-A947-70E740481C1C}">
                <a14:useLocalDpi xmlns:a14="http://schemas.microsoft.com/office/drawing/2010/main" val="0"/>
              </a:ext>
            </a:extLst>
          </a:blip>
          <a:srcRect l="30891" t="19597" r="23110" b="7267"/>
          <a:stretch/>
        </p:blipFill>
        <p:spPr bwMode="auto">
          <a:xfrm>
            <a:off x="776544" y="1959210"/>
            <a:ext cx="2162956" cy="27640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2" name="Picture 14" descr="Image result for unified thea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1482" y="3992578"/>
            <a:ext cx="3305084" cy="24788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8899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student Experience</a:t>
            </a:r>
          </a:p>
        </p:txBody>
      </p:sp>
      <p:sp>
        <p:nvSpPr>
          <p:cNvPr id="3" name="Content Placeholder 2"/>
          <p:cNvSpPr>
            <a:spLocks noGrp="1"/>
          </p:cNvSpPr>
          <p:nvPr>
            <p:ph idx="1"/>
          </p:nvPr>
        </p:nvSpPr>
        <p:spPr/>
        <p:txBody>
          <a:bodyPr/>
          <a:lstStyle/>
          <a:p>
            <a:r>
              <a:rPr lang="en-US" sz="2400" i="1" dirty="0"/>
              <a:t>“I believe it's good character and integrity, and that's what Unified Theater teaches us. Along with working close together and embracing all our individuality, we learn how to be inclusive and good citizens, which makes us pull off these shirts so well.” – Sara </a:t>
            </a:r>
          </a:p>
          <a:p>
            <a:pPr marL="0" indent="0">
              <a:buNone/>
            </a:pPr>
            <a:endParaRPr lang="en-US" sz="2400" i="1" dirty="0"/>
          </a:p>
          <a:p>
            <a:r>
              <a:rPr lang="en-US" sz="2400" i="1" dirty="0"/>
              <a:t>"I have learned that we are all just people wanting to belong and be appreciated." -Maddie C.</a:t>
            </a:r>
          </a:p>
          <a:p>
            <a:pPr marL="0" indent="0">
              <a:buNone/>
            </a:pPr>
            <a:endParaRPr lang="en-US" sz="2400" i="1" dirty="0"/>
          </a:p>
          <a:p>
            <a:r>
              <a:rPr lang="en-US" sz="2400" i="1" dirty="0"/>
              <a:t>"Coming to United Sound could completely change the direction of a bad day for me. I think that is powerful." -Abby W.</a:t>
            </a:r>
          </a:p>
          <a:p>
            <a:endParaRPr lang="en-US" sz="2400" b="1" dirty="0"/>
          </a:p>
        </p:txBody>
      </p:sp>
      <p:sp>
        <p:nvSpPr>
          <p:cNvPr id="4" name="Footer Placeholder 3"/>
          <p:cNvSpPr>
            <a:spLocks noGrp="1"/>
          </p:cNvSpPr>
          <p:nvPr>
            <p:ph type="ftr" sz="quarter" idx="11"/>
          </p:nvPr>
        </p:nvSpPr>
        <p:spPr/>
        <p:txBody>
          <a:bodyPr/>
          <a:lstStyle/>
          <a:p>
            <a:pPr>
              <a:defRPr/>
            </a:pPr>
            <a:r>
              <a:rPr lang="en-US" dirty="0"/>
              <a:t>www.nfhs.org</a:t>
            </a:r>
          </a:p>
        </p:txBody>
      </p:sp>
    </p:spTree>
    <p:extLst>
      <p:ext uri="{BB962C8B-B14F-4D97-AF65-F5344CB8AC3E}">
        <p14:creationId xmlns:p14="http://schemas.microsoft.com/office/powerpoint/2010/main" val="1249633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Parent Experience</a:t>
            </a:r>
          </a:p>
        </p:txBody>
      </p:sp>
      <p:sp>
        <p:nvSpPr>
          <p:cNvPr id="3" name="Content Placeholder 2"/>
          <p:cNvSpPr>
            <a:spLocks noGrp="1"/>
          </p:cNvSpPr>
          <p:nvPr>
            <p:ph idx="1"/>
          </p:nvPr>
        </p:nvSpPr>
        <p:spPr/>
        <p:txBody>
          <a:bodyPr/>
          <a:lstStyle/>
          <a:p>
            <a:r>
              <a:rPr lang="en-US" i="1" dirty="0"/>
              <a:t>"United Sound has provided a new and powerful way for our daughter to communicate and given her more confidence when she does." -Bill and Sam Love</a:t>
            </a:r>
          </a:p>
          <a:p>
            <a:pPr marL="0" indent="0">
              <a:buNone/>
            </a:pPr>
            <a:endParaRPr lang="en-US" i="1" dirty="0"/>
          </a:p>
          <a:p>
            <a:r>
              <a:rPr lang="en-US" i="1" dirty="0"/>
              <a:t>"My daughters are learning to teach! They are learning about life, compassion, and how to be a neighbor and friend. I am grateful for the involvement that my girls have had. It has made a huge impact!" -Carl Bloomfield</a:t>
            </a:r>
          </a:p>
          <a:p>
            <a:pPr marL="0" indent="0">
              <a:buNone/>
            </a:pPr>
            <a:endParaRPr lang="en-US" i="1" dirty="0"/>
          </a:p>
          <a:p>
            <a:r>
              <a:rPr lang="en-US" sz="2400" i="1" dirty="0">
                <a:hlinkClick r:id="rId3"/>
              </a:rPr>
              <a:t>https://www.youtube.com/watch?v=GwBUSrcy4P8</a:t>
            </a:r>
            <a:r>
              <a:rPr lang="en-US" sz="2400" i="1" dirty="0"/>
              <a:t> </a:t>
            </a:r>
          </a:p>
          <a:p>
            <a:endParaRPr lang="en-US" i="1" dirty="0"/>
          </a:p>
          <a:p>
            <a:endParaRPr lang="en-US" dirty="0"/>
          </a:p>
        </p:txBody>
      </p:sp>
      <p:sp>
        <p:nvSpPr>
          <p:cNvPr id="4" name="Footer Placeholder 3"/>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2044793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Educator Experience</a:t>
            </a:r>
          </a:p>
        </p:txBody>
      </p:sp>
      <p:sp>
        <p:nvSpPr>
          <p:cNvPr id="3" name="Content Placeholder 2"/>
          <p:cNvSpPr>
            <a:spLocks noGrp="1"/>
          </p:cNvSpPr>
          <p:nvPr>
            <p:ph idx="1"/>
          </p:nvPr>
        </p:nvSpPr>
        <p:spPr/>
        <p:txBody>
          <a:bodyPr/>
          <a:lstStyle/>
          <a:p>
            <a:r>
              <a:rPr lang="en-US" sz="2400" i="1" dirty="0"/>
              <a:t>“United Sound is the opportunity for these kids to be high school students. It’s the opportunity for them to belong and really reach a potential that no one even thought of as an option before.” -Mike Hall, Band Director, Tempe High School</a:t>
            </a:r>
          </a:p>
          <a:p>
            <a:pPr marL="0" indent="0">
              <a:buNone/>
            </a:pPr>
            <a:endParaRPr lang="en-US" sz="2400" i="1" dirty="0"/>
          </a:p>
          <a:p>
            <a:r>
              <a:rPr lang="en-US" sz="2400" i="1" dirty="0"/>
              <a:t>"Your program and these students have enriched our lives so much, and I think we've enriched theirs too. What an incredible thing this is!" -Soo Han, Orchestra Director, Carmel High School</a:t>
            </a:r>
          </a:p>
          <a:p>
            <a:endParaRPr lang="en-US" sz="2400" i="1" dirty="0"/>
          </a:p>
          <a:p>
            <a:r>
              <a:rPr lang="en-US" sz="2400" dirty="0">
                <a:hlinkClick r:id="rId3"/>
              </a:rPr>
              <a:t>https://www.youtube.com/watch?v=G7OmjXCYdz8</a:t>
            </a:r>
            <a:r>
              <a:rPr lang="en-US" sz="2400" dirty="0"/>
              <a:t> </a:t>
            </a:r>
          </a:p>
        </p:txBody>
      </p:sp>
      <p:sp>
        <p:nvSpPr>
          <p:cNvPr id="4" name="Footer Placeholder 3"/>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2282594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inclusion in Performing arts?</a:t>
            </a:r>
          </a:p>
        </p:txBody>
      </p:sp>
      <p:sp>
        <p:nvSpPr>
          <p:cNvPr id="3" name="Content Placeholder 2"/>
          <p:cNvSpPr>
            <a:spLocks noGrp="1"/>
          </p:cNvSpPr>
          <p:nvPr>
            <p:ph idx="1"/>
          </p:nvPr>
        </p:nvSpPr>
        <p:spPr/>
        <p:txBody>
          <a:bodyPr/>
          <a:lstStyle/>
          <a:p>
            <a:r>
              <a:rPr lang="en-US" dirty="0"/>
              <a:t>Benefits:</a:t>
            </a:r>
          </a:p>
          <a:p>
            <a:pPr lvl="1"/>
            <a:r>
              <a:rPr lang="en-US" dirty="0"/>
              <a:t>Encourages physical activity and interaction with peers</a:t>
            </a:r>
          </a:p>
          <a:p>
            <a:pPr lvl="1"/>
            <a:r>
              <a:rPr lang="en-US" dirty="0"/>
              <a:t>Can improve both gross and fine motor skills</a:t>
            </a:r>
          </a:p>
          <a:p>
            <a:pPr lvl="1"/>
            <a:r>
              <a:rPr lang="en-US" dirty="0"/>
              <a:t>Improves communication skills</a:t>
            </a:r>
          </a:p>
          <a:p>
            <a:pPr lvl="1"/>
            <a:r>
              <a:rPr lang="en-US" dirty="0"/>
              <a:t>Increases self-esteem</a:t>
            </a:r>
          </a:p>
          <a:p>
            <a:pPr lvl="1"/>
            <a:r>
              <a:rPr lang="en-US" dirty="0"/>
              <a:t>Builds character</a:t>
            </a:r>
          </a:p>
          <a:p>
            <a:pPr lvl="2"/>
            <a:r>
              <a:rPr lang="en-US" dirty="0"/>
              <a:t>Empathy </a:t>
            </a:r>
          </a:p>
          <a:p>
            <a:pPr lvl="2"/>
            <a:r>
              <a:rPr lang="en-US" dirty="0"/>
              <a:t>Understanding</a:t>
            </a:r>
          </a:p>
          <a:p>
            <a:pPr lvl="2"/>
            <a:r>
              <a:rPr lang="en-US" dirty="0"/>
              <a:t>Teamwork</a:t>
            </a:r>
          </a:p>
          <a:p>
            <a:pPr lvl="2"/>
            <a:r>
              <a:rPr lang="en-US" dirty="0"/>
              <a:t>Compassion</a:t>
            </a:r>
          </a:p>
          <a:p>
            <a:pPr lvl="2"/>
            <a:r>
              <a:rPr lang="en-US" dirty="0"/>
              <a:t>Integrity</a:t>
            </a:r>
          </a:p>
          <a:p>
            <a:pPr lvl="2"/>
            <a:r>
              <a:rPr lang="en-US" dirty="0"/>
              <a:t>Leadership</a:t>
            </a:r>
          </a:p>
          <a:p>
            <a:r>
              <a:rPr lang="en-US" sz="2400" dirty="0">
                <a:hlinkClick r:id="rId3"/>
              </a:rPr>
              <a:t>https://www.youtube.com/watch?v=CenfB8m1hiA</a:t>
            </a:r>
            <a:r>
              <a:rPr lang="en-US" sz="2400" dirty="0"/>
              <a:t> </a:t>
            </a:r>
          </a:p>
        </p:txBody>
      </p:sp>
      <p:sp>
        <p:nvSpPr>
          <p:cNvPr id="4" name="Footer Placeholder 3"/>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1799393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979492" y="1948716"/>
            <a:ext cx="3538537" cy="457200"/>
          </a:xfrm>
          <a:prstGeom prst="roundRect">
            <a:avLst/>
          </a:prstGeom>
          <a:solidFill>
            <a:srgbClr val="D21034"/>
          </a:solidFill>
          <a:ln>
            <a:solidFill>
              <a:srgbClr val="00379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8131" name="Title 1"/>
          <p:cNvSpPr>
            <a:spLocks noGrp="1"/>
          </p:cNvSpPr>
          <p:nvPr>
            <p:ph type="title"/>
          </p:nvPr>
        </p:nvSpPr>
        <p:spPr/>
        <p:txBody>
          <a:bodyPr/>
          <a:lstStyle/>
          <a:p>
            <a:r>
              <a:rPr lang="en-US" altLang="en-US" dirty="0"/>
              <a:t>Goals and Objectives</a:t>
            </a:r>
            <a:br>
              <a:rPr lang="en-US" altLang="en-US" dirty="0"/>
            </a:br>
            <a:r>
              <a:rPr lang="en-US" altLang="en-US" dirty="0"/>
              <a:t>Making the Move from the Seats to the Stage</a:t>
            </a:r>
          </a:p>
        </p:txBody>
      </p:sp>
      <p:sp>
        <p:nvSpPr>
          <p:cNvPr id="48132" name="TextBox 1"/>
          <p:cNvSpPr txBox="1">
            <a:spLocks noChangeArrowheads="1"/>
          </p:cNvSpPr>
          <p:nvPr/>
        </p:nvSpPr>
        <p:spPr bwMode="auto">
          <a:xfrm>
            <a:off x="2979493" y="1943954"/>
            <a:ext cx="35385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3798"/>
              </a:buClr>
              <a:buFont typeface="Wingdings" pitchFamily="2" charset="2"/>
              <a:buChar char="§"/>
              <a:defRPr sz="2800">
                <a:solidFill>
                  <a:schemeClr val="tx1"/>
                </a:solidFill>
                <a:latin typeface="Arial" pitchFamily="34" charset="0"/>
              </a:defRPr>
            </a:lvl1pPr>
            <a:lvl2pPr marL="742950" indent="-285750" eaLnBrk="0" hangingPunct="0">
              <a:spcBef>
                <a:spcPct val="20000"/>
              </a:spcBef>
              <a:buClr>
                <a:srgbClr val="D21034"/>
              </a:buClr>
              <a:buChar char="•"/>
              <a:defRPr sz="2600">
                <a:solidFill>
                  <a:schemeClr val="tx1"/>
                </a:solidFill>
                <a:latin typeface="Arial" pitchFamily="34" charset="0"/>
              </a:defRPr>
            </a:lvl2pPr>
            <a:lvl3pPr marL="1143000" indent="-228600" eaLnBrk="0" hangingPunct="0">
              <a:spcBef>
                <a:spcPct val="20000"/>
              </a:spcBef>
              <a:buClr>
                <a:srgbClr val="FFCE00"/>
              </a:buClr>
              <a:buChar char="•"/>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ctr" eaLnBrk="1" hangingPunct="1">
              <a:spcBef>
                <a:spcPct val="0"/>
              </a:spcBef>
              <a:buClrTx/>
              <a:buFont typeface="Wingdings" pitchFamily="2" charset="2"/>
              <a:buNone/>
            </a:pPr>
            <a:r>
              <a:rPr lang="en-US" altLang="en-US" sz="2400" b="1" dirty="0">
                <a:solidFill>
                  <a:schemeClr val="bg1"/>
                </a:solidFill>
              </a:rPr>
              <a:t>The Game Plan</a:t>
            </a:r>
          </a:p>
        </p:txBody>
      </p:sp>
      <p:sp>
        <p:nvSpPr>
          <p:cNvPr id="4" name="Rounded Rectangle 3"/>
          <p:cNvSpPr/>
          <p:nvPr/>
        </p:nvSpPr>
        <p:spPr>
          <a:xfrm>
            <a:off x="860792" y="4721348"/>
            <a:ext cx="1330325" cy="412750"/>
          </a:xfrm>
          <a:prstGeom prst="roundRect">
            <a:avLst/>
          </a:prstGeom>
          <a:solidFill>
            <a:srgbClr val="003798"/>
          </a:solidFill>
          <a:ln>
            <a:solidFill>
              <a:srgbClr val="D2103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Inspiration</a:t>
            </a:r>
          </a:p>
        </p:txBody>
      </p:sp>
      <p:sp>
        <p:nvSpPr>
          <p:cNvPr id="12" name="Rounded Rectangle 11"/>
          <p:cNvSpPr/>
          <p:nvPr/>
        </p:nvSpPr>
        <p:spPr>
          <a:xfrm>
            <a:off x="2191117" y="4310186"/>
            <a:ext cx="1325562" cy="411162"/>
          </a:xfrm>
          <a:prstGeom prst="roundRect">
            <a:avLst/>
          </a:prstGeom>
          <a:solidFill>
            <a:srgbClr val="003798"/>
          </a:solidFill>
          <a:ln>
            <a:solidFill>
              <a:srgbClr val="D2103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Motivation</a:t>
            </a:r>
          </a:p>
        </p:txBody>
      </p:sp>
      <p:sp>
        <p:nvSpPr>
          <p:cNvPr id="13" name="Rounded Rectangle 12"/>
          <p:cNvSpPr/>
          <p:nvPr/>
        </p:nvSpPr>
        <p:spPr>
          <a:xfrm>
            <a:off x="3516679" y="3897436"/>
            <a:ext cx="1325563" cy="412750"/>
          </a:xfrm>
          <a:prstGeom prst="roundRect">
            <a:avLst/>
          </a:prstGeom>
          <a:solidFill>
            <a:schemeClr val="accent3"/>
          </a:solidFill>
          <a:ln>
            <a:solidFill>
              <a:srgbClr val="D2103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Action</a:t>
            </a:r>
          </a:p>
        </p:txBody>
      </p:sp>
      <p:sp>
        <p:nvSpPr>
          <p:cNvPr id="14" name="Rounded Rectangle 13"/>
          <p:cNvSpPr/>
          <p:nvPr/>
        </p:nvSpPr>
        <p:spPr>
          <a:xfrm>
            <a:off x="4842242" y="3470276"/>
            <a:ext cx="1325562" cy="411162"/>
          </a:xfrm>
          <a:prstGeom prst="roundRect">
            <a:avLst/>
          </a:prstGeom>
          <a:solidFill>
            <a:srgbClr val="003798"/>
          </a:solidFill>
          <a:ln>
            <a:solidFill>
              <a:srgbClr val="D2103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Results</a:t>
            </a:r>
          </a:p>
        </p:txBody>
      </p:sp>
      <p:sp>
        <p:nvSpPr>
          <p:cNvPr id="15" name="Rounded Rectangle 14"/>
          <p:cNvSpPr/>
          <p:nvPr/>
        </p:nvSpPr>
        <p:spPr>
          <a:xfrm>
            <a:off x="6167804" y="3051174"/>
            <a:ext cx="1325563" cy="411163"/>
          </a:xfrm>
          <a:prstGeom prst="roundRect">
            <a:avLst/>
          </a:prstGeom>
          <a:solidFill>
            <a:srgbClr val="003798"/>
          </a:solidFill>
          <a:ln>
            <a:solidFill>
              <a:srgbClr val="D2103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Re-inspire</a:t>
            </a:r>
          </a:p>
        </p:txBody>
      </p:sp>
      <p:sp>
        <p:nvSpPr>
          <p:cNvPr id="16" name="Rounded Rectangle 15"/>
          <p:cNvSpPr/>
          <p:nvPr/>
        </p:nvSpPr>
        <p:spPr>
          <a:xfrm>
            <a:off x="7493367" y="2638425"/>
            <a:ext cx="1327150" cy="412750"/>
          </a:xfrm>
          <a:prstGeom prst="roundRect">
            <a:avLst/>
          </a:prstGeom>
          <a:solidFill>
            <a:srgbClr val="003798"/>
          </a:solidFill>
          <a:ln>
            <a:solidFill>
              <a:srgbClr val="D2103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Repeat</a:t>
            </a:r>
          </a:p>
        </p:txBody>
      </p:sp>
      <p:sp>
        <p:nvSpPr>
          <p:cNvPr id="6" name="Oval 5"/>
          <p:cNvSpPr/>
          <p:nvPr/>
        </p:nvSpPr>
        <p:spPr>
          <a:xfrm>
            <a:off x="668216" y="2875785"/>
            <a:ext cx="1892808" cy="905256"/>
          </a:xfrm>
          <a:prstGeom prst="ellipse">
            <a:avLst/>
          </a:prstGeom>
          <a:ln>
            <a:solidFill>
              <a:schemeClr val="accent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7" name="TextBox 6"/>
          <p:cNvSpPr txBox="1"/>
          <p:nvPr/>
        </p:nvSpPr>
        <p:spPr>
          <a:xfrm>
            <a:off x="752057" y="3016240"/>
            <a:ext cx="1725125" cy="646331"/>
          </a:xfrm>
          <a:prstGeom prst="rect">
            <a:avLst/>
          </a:prstGeom>
          <a:noFill/>
        </p:spPr>
        <p:txBody>
          <a:bodyPr wrap="square" rtlCol="0">
            <a:spAutoFit/>
          </a:bodyPr>
          <a:lstStyle/>
          <a:p>
            <a:pPr algn="ctr"/>
            <a:r>
              <a:rPr lang="en-US" dirty="0">
                <a:solidFill>
                  <a:schemeClr val="bg1"/>
                </a:solidFill>
              </a:rPr>
              <a:t>We must </a:t>
            </a:r>
            <a:br>
              <a:rPr lang="en-US" dirty="0">
                <a:solidFill>
                  <a:schemeClr val="bg1"/>
                </a:solidFill>
              </a:rPr>
            </a:br>
            <a:r>
              <a:rPr lang="en-US" dirty="0">
                <a:solidFill>
                  <a:schemeClr val="bg1"/>
                </a:solidFill>
              </a:rPr>
              <a:t>provide</a:t>
            </a:r>
          </a:p>
        </p:txBody>
      </p:sp>
      <p:cxnSp>
        <p:nvCxnSpPr>
          <p:cNvPr id="9" name="Straight Arrow Connector 8"/>
          <p:cNvCxnSpPr/>
          <p:nvPr/>
        </p:nvCxnSpPr>
        <p:spPr>
          <a:xfrm>
            <a:off x="1610712" y="3897436"/>
            <a:ext cx="0" cy="753695"/>
          </a:xfrm>
          <a:prstGeom prst="straightConnector1">
            <a:avLst/>
          </a:prstGeom>
          <a:ln w="57150">
            <a:tailEnd type="arrow"/>
          </a:ln>
        </p:spPr>
        <p:style>
          <a:lnRef idx="1">
            <a:schemeClr val="accent2"/>
          </a:lnRef>
          <a:fillRef idx="0">
            <a:schemeClr val="accent2"/>
          </a:fillRef>
          <a:effectRef idx="0">
            <a:schemeClr val="accent2"/>
          </a:effectRef>
          <a:fontRef idx="minor">
            <a:schemeClr val="tx1"/>
          </a:fontRef>
        </p:style>
      </p:cxnSp>
      <p:sp>
        <p:nvSpPr>
          <p:cNvPr id="17" name="Oval 16"/>
          <p:cNvSpPr/>
          <p:nvPr/>
        </p:nvSpPr>
        <p:spPr>
          <a:xfrm>
            <a:off x="7192108" y="4369045"/>
            <a:ext cx="1890346" cy="905973"/>
          </a:xfrm>
          <a:prstGeom prst="ellipse">
            <a:avLst/>
          </a:prstGeom>
          <a:ln>
            <a:solidFill>
              <a:schemeClr val="accent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8" name="TextBox 17"/>
          <p:cNvSpPr txBox="1"/>
          <p:nvPr/>
        </p:nvSpPr>
        <p:spPr>
          <a:xfrm>
            <a:off x="7294379" y="4487766"/>
            <a:ext cx="1725125" cy="646331"/>
          </a:xfrm>
          <a:prstGeom prst="rect">
            <a:avLst/>
          </a:prstGeom>
          <a:noFill/>
        </p:spPr>
        <p:txBody>
          <a:bodyPr wrap="square" rtlCol="0">
            <a:spAutoFit/>
          </a:bodyPr>
          <a:lstStyle/>
          <a:p>
            <a:pPr algn="ctr"/>
            <a:r>
              <a:rPr lang="en-US" dirty="0">
                <a:solidFill>
                  <a:schemeClr val="bg1"/>
                </a:solidFill>
              </a:rPr>
              <a:t>For students with disabilities</a:t>
            </a:r>
          </a:p>
        </p:txBody>
      </p:sp>
      <p:cxnSp>
        <p:nvCxnSpPr>
          <p:cNvPr id="11" name="Straight Arrow Connector 10"/>
          <p:cNvCxnSpPr/>
          <p:nvPr/>
        </p:nvCxnSpPr>
        <p:spPr>
          <a:xfrm>
            <a:off x="8156942" y="3134360"/>
            <a:ext cx="0" cy="1077155"/>
          </a:xfrm>
          <a:prstGeom prst="straightConnector1">
            <a:avLst/>
          </a:prstGeom>
          <a:ln w="57150">
            <a:solidFill>
              <a:schemeClr val="accent2"/>
            </a:solidFill>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136186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ltLang="en-US" dirty="0"/>
              <a:t>The Game Plan</a:t>
            </a:r>
            <a:br>
              <a:rPr lang="en-US" altLang="en-US" dirty="0"/>
            </a:br>
            <a:r>
              <a:rPr lang="en-US" altLang="en-US" dirty="0"/>
              <a:t>Breaking Down Barriers</a:t>
            </a:r>
          </a:p>
        </p:txBody>
      </p:sp>
      <p:sp>
        <p:nvSpPr>
          <p:cNvPr id="49155" name="Content Placeholder 2"/>
          <p:cNvSpPr>
            <a:spLocks noGrp="1"/>
          </p:cNvSpPr>
          <p:nvPr>
            <p:ph sz="half" idx="1"/>
          </p:nvPr>
        </p:nvSpPr>
        <p:spPr/>
        <p:txBody>
          <a:bodyPr/>
          <a:lstStyle/>
          <a:p>
            <a:pPr marL="287338" lvl="1"/>
            <a:r>
              <a:rPr lang="en-US" altLang="en-US" b="1" dirty="0"/>
              <a:t>Attitudinal Barrier </a:t>
            </a:r>
            <a:r>
              <a:rPr lang="en-US" altLang="en-US" dirty="0"/>
              <a:t>- Focus on what a person can do rather than what he/she can’t do</a:t>
            </a:r>
          </a:p>
          <a:p>
            <a:pPr marL="571500" lvl="2"/>
            <a:r>
              <a:rPr lang="en-US" altLang="en-US" b="1" dirty="0"/>
              <a:t>Action Plan </a:t>
            </a:r>
            <a:r>
              <a:rPr lang="en-US" altLang="en-US" dirty="0"/>
              <a:t>– Develop in your school	</a:t>
            </a:r>
          </a:p>
          <a:p>
            <a:pPr marL="800100" lvl="3"/>
            <a:r>
              <a:rPr lang="en-US" altLang="en-US" dirty="0"/>
              <a:t>Look for ways to include rather than exclude</a:t>
            </a:r>
          </a:p>
          <a:p>
            <a:pPr marL="800100" lvl="3"/>
            <a:r>
              <a:rPr lang="en-US" altLang="en-US" dirty="0"/>
              <a:t>Look for the yes vs. the easy no</a:t>
            </a:r>
          </a:p>
          <a:p>
            <a:pPr marL="800100" lvl="3"/>
            <a:r>
              <a:rPr lang="en-US" altLang="en-US" dirty="0"/>
              <a:t>Create an inclusive environment</a:t>
            </a:r>
          </a:p>
          <a:p>
            <a:pPr marL="800100" lvl="3"/>
            <a:r>
              <a:rPr lang="en-US" altLang="en-US" dirty="0"/>
              <a:t>Make all feel welcome</a:t>
            </a:r>
          </a:p>
        </p:txBody>
      </p:sp>
      <p:sp>
        <p:nvSpPr>
          <p:cNvPr id="5" name="Content Placeholder 4"/>
          <p:cNvSpPr>
            <a:spLocks noGrp="1"/>
          </p:cNvSpPr>
          <p:nvPr>
            <p:ph sz="half" idx="2"/>
          </p:nvPr>
        </p:nvSpPr>
        <p:spPr/>
        <p:txBody>
          <a:bodyPr/>
          <a:lstStyle/>
          <a:p>
            <a:pPr marL="287338" lvl="1"/>
            <a:r>
              <a:rPr lang="en-US" altLang="en-US" b="1" dirty="0"/>
              <a:t>Physical Barrier </a:t>
            </a:r>
            <a:r>
              <a:rPr lang="en-US" altLang="en-US" dirty="0"/>
              <a:t>- Physical obstructions to participation should be eliminated</a:t>
            </a:r>
          </a:p>
          <a:p>
            <a:pPr marL="573088" lvl="2"/>
            <a:r>
              <a:rPr lang="en-US" altLang="en-US" b="1" dirty="0"/>
              <a:t>Action Plan </a:t>
            </a:r>
            <a:r>
              <a:rPr lang="en-US" altLang="en-US" dirty="0"/>
              <a:t>– Minimize barriers in your school</a:t>
            </a:r>
          </a:p>
          <a:p>
            <a:pPr marL="801688" lvl="3"/>
            <a:r>
              <a:rPr lang="en-US" altLang="en-US" dirty="0"/>
              <a:t>Universal design of facilities</a:t>
            </a:r>
          </a:p>
          <a:p>
            <a:pPr marL="801688" lvl="3"/>
            <a:r>
              <a:rPr lang="en-US" altLang="en-US" dirty="0"/>
              <a:t>Have your students spend a day identifying where there may be barriers and how to become more accessible</a:t>
            </a:r>
          </a:p>
          <a:p>
            <a:pPr marL="801688" lvl="3"/>
            <a:r>
              <a:rPr lang="en-US" altLang="en-US" dirty="0"/>
              <a:t>Creative solutions to expand diverse opportunities to participate</a:t>
            </a:r>
          </a:p>
          <a:p>
            <a:pPr marL="801688" lvl="3"/>
            <a:r>
              <a:rPr lang="en-US" altLang="en-US" dirty="0"/>
              <a:t>Make all feel welcome</a:t>
            </a:r>
          </a:p>
          <a:p>
            <a:endParaRPr lang="en-US" dirty="0"/>
          </a:p>
        </p:txBody>
      </p:sp>
    </p:spTree>
    <p:extLst>
      <p:ext uri="{BB962C8B-B14F-4D97-AF65-F5344CB8AC3E}">
        <p14:creationId xmlns:p14="http://schemas.microsoft.com/office/powerpoint/2010/main" val="1259641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ltLang="en-US" sz="2800" dirty="0"/>
              <a:t>The Game Plan</a:t>
            </a:r>
            <a:br>
              <a:rPr lang="en-US" altLang="en-US" sz="2800" dirty="0"/>
            </a:br>
            <a:r>
              <a:rPr lang="en-US" altLang="en-US" sz="2800" dirty="0"/>
              <a:t>Building Opportunities &amp; Future Programs for students with disabilities</a:t>
            </a:r>
          </a:p>
        </p:txBody>
      </p:sp>
      <p:sp>
        <p:nvSpPr>
          <p:cNvPr id="19459" name="Content Placeholder 2"/>
          <p:cNvSpPr>
            <a:spLocks noGrp="1"/>
          </p:cNvSpPr>
          <p:nvPr>
            <p:ph idx="1"/>
          </p:nvPr>
        </p:nvSpPr>
        <p:spPr/>
        <p:txBody>
          <a:bodyPr/>
          <a:lstStyle/>
          <a:p>
            <a:r>
              <a:rPr lang="en-US" altLang="en-US" sz="2400" b="1" dirty="0"/>
              <a:t>Action Plan</a:t>
            </a:r>
          </a:p>
          <a:p>
            <a:pPr lvl="1"/>
            <a:r>
              <a:rPr lang="en-US" altLang="en-US" sz="2200" dirty="0"/>
              <a:t>Develop strategies to foster a school culture of “I can and I will”</a:t>
            </a:r>
          </a:p>
          <a:p>
            <a:pPr lvl="1"/>
            <a:r>
              <a:rPr lang="en-US" altLang="en-US" sz="2200" dirty="0"/>
              <a:t>Engage the students</a:t>
            </a:r>
          </a:p>
          <a:p>
            <a:pPr lvl="1"/>
            <a:r>
              <a:rPr lang="en-US" altLang="en-US" sz="2200" dirty="0"/>
              <a:t>Explain the opportunities</a:t>
            </a:r>
          </a:p>
          <a:p>
            <a:pPr lvl="1"/>
            <a:r>
              <a:rPr lang="en-US" altLang="en-US" sz="2200" dirty="0"/>
              <a:t>Show a clear pathway of success</a:t>
            </a:r>
          </a:p>
          <a:p>
            <a:pPr lvl="1"/>
            <a:r>
              <a:rPr lang="en-US" altLang="en-US" sz="2200" dirty="0"/>
              <a:t>Participation</a:t>
            </a:r>
          </a:p>
          <a:p>
            <a:pPr lvl="1"/>
            <a:r>
              <a:rPr lang="en-US" altLang="en-US" sz="2200" dirty="0"/>
              <a:t>Part of the school program and community</a:t>
            </a:r>
          </a:p>
          <a:p>
            <a:pPr lvl="1"/>
            <a:r>
              <a:rPr lang="en-US" altLang="en-US" sz="2200" dirty="0"/>
              <a:t>Engage other partners in your community</a:t>
            </a:r>
          </a:p>
          <a:p>
            <a:pPr lvl="1"/>
            <a:r>
              <a:rPr lang="en-US" altLang="en-US" sz="2200" dirty="0"/>
              <a:t>Fun</a:t>
            </a:r>
          </a:p>
          <a:p>
            <a:pPr lvl="1"/>
            <a:r>
              <a:rPr lang="en-US" altLang="en-US" sz="2200" dirty="0"/>
              <a:t>Gaining knowledge of the sport/activity</a:t>
            </a:r>
          </a:p>
          <a:p>
            <a:pPr lvl="1"/>
            <a:r>
              <a:rPr lang="en-US" altLang="en-US" sz="2200" dirty="0"/>
              <a:t>Further opportunities</a:t>
            </a:r>
          </a:p>
          <a:p>
            <a:pPr marL="0" indent="0">
              <a:buNone/>
            </a:pPr>
            <a:r>
              <a:rPr lang="en-US" altLang="en-US" dirty="0"/>
              <a:t>	</a:t>
            </a:r>
          </a:p>
          <a:p>
            <a:endParaRPr lang="en-US" altLang="en-US" dirty="0"/>
          </a:p>
        </p:txBody>
      </p:sp>
    </p:spTree>
    <p:extLst>
      <p:ext uri="{BB962C8B-B14F-4D97-AF65-F5344CB8AC3E}">
        <p14:creationId xmlns:p14="http://schemas.microsoft.com/office/powerpoint/2010/main" val="3694868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NFHS - Heart of the Arts Award</a:t>
            </a:r>
          </a:p>
        </p:txBody>
      </p:sp>
      <p:sp>
        <p:nvSpPr>
          <p:cNvPr id="5" name="Content Placeholder 4"/>
          <p:cNvSpPr>
            <a:spLocks noGrp="1"/>
          </p:cNvSpPr>
          <p:nvPr>
            <p:ph idx="1"/>
          </p:nvPr>
        </p:nvSpPr>
        <p:spPr/>
        <p:txBody>
          <a:bodyPr/>
          <a:lstStyle/>
          <a:p>
            <a:r>
              <a:rPr lang="en-US" dirty="0"/>
              <a:t>Molly Parker, 2015 Section 1 Recipient</a:t>
            </a:r>
          </a:p>
          <a:p>
            <a:pPr lvl="1"/>
            <a:r>
              <a:rPr lang="en-US" dirty="0"/>
              <a:t>Deaf at the age of 2 ½ </a:t>
            </a:r>
          </a:p>
          <a:p>
            <a:pPr lvl="1"/>
            <a:r>
              <a:rPr lang="en-US" dirty="0"/>
              <a:t>Cast member of two musical dramas and three plays</a:t>
            </a:r>
          </a:p>
          <a:p>
            <a:pPr lvl="1"/>
            <a:r>
              <a:rPr lang="en-US" dirty="0"/>
              <a:t>Member of Art Club</a:t>
            </a:r>
          </a:p>
          <a:p>
            <a:pPr lvl="1"/>
            <a:r>
              <a:rPr lang="en-US" dirty="0"/>
              <a:t>Camper at Camp Mark 7 Deaf Film Camp</a:t>
            </a:r>
          </a:p>
          <a:p>
            <a:pPr lvl="2"/>
            <a:r>
              <a:rPr lang="en-US" dirty="0"/>
              <a:t>Produced several short films</a:t>
            </a:r>
          </a:p>
          <a:p>
            <a:pPr lvl="2"/>
            <a:r>
              <a:rPr lang="en-US" dirty="0"/>
              <a:t>Collaborated with campers to create music video set to Pharrell William’s song “Happy”</a:t>
            </a:r>
          </a:p>
          <a:p>
            <a:pPr marL="914400" lvl="2" indent="0">
              <a:buNone/>
            </a:pPr>
            <a:endParaRPr lang="en-US" dirty="0"/>
          </a:p>
          <a:p>
            <a:pPr marL="0" indent="0" algn="ctr">
              <a:buNone/>
            </a:pPr>
            <a:r>
              <a:rPr lang="en-US" dirty="0">
                <a:hlinkClick r:id="rId3"/>
              </a:rPr>
              <a:t>"Happy" Music Video</a:t>
            </a:r>
            <a:endParaRPr lang="en-US" dirty="0"/>
          </a:p>
        </p:txBody>
      </p:sp>
    </p:spTree>
    <p:extLst>
      <p:ext uri="{BB962C8B-B14F-4D97-AF65-F5344CB8AC3E}">
        <p14:creationId xmlns:p14="http://schemas.microsoft.com/office/powerpoint/2010/main" val="2335115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Nfhs</a:t>
            </a:r>
            <a:r>
              <a:rPr lang="en-US" dirty="0"/>
              <a:t> inclusion staff</a:t>
            </a:r>
          </a:p>
        </p:txBody>
      </p:sp>
      <p:sp>
        <p:nvSpPr>
          <p:cNvPr id="5" name="Content Placeholder 4"/>
          <p:cNvSpPr>
            <a:spLocks noGrp="1"/>
          </p:cNvSpPr>
          <p:nvPr>
            <p:ph idx="1"/>
          </p:nvPr>
        </p:nvSpPr>
        <p:spPr/>
        <p:txBody>
          <a:bodyPr/>
          <a:lstStyle/>
          <a:p>
            <a:r>
              <a:rPr lang="en-US" dirty="0"/>
              <a:t>Team was created in 2013  </a:t>
            </a:r>
            <a:br>
              <a:rPr lang="en-US" dirty="0"/>
            </a:br>
            <a:endParaRPr lang="en-US" dirty="0"/>
          </a:p>
          <a:p>
            <a:r>
              <a:rPr lang="en-US" dirty="0"/>
              <a:t>NFHS Staff - Bob Gardner, Becky Oakes, Lindsey Atkinson, Sandy Searcy</a:t>
            </a:r>
            <a:br>
              <a:rPr lang="en-US" dirty="0"/>
            </a:br>
            <a:endParaRPr lang="en-US" dirty="0"/>
          </a:p>
          <a:p>
            <a:r>
              <a:rPr lang="en-US" dirty="0"/>
              <a:t>Inclusion Task Force</a:t>
            </a:r>
          </a:p>
          <a:p>
            <a:endParaRPr lang="en-US" dirty="0"/>
          </a:p>
        </p:txBody>
      </p:sp>
    </p:spTree>
    <p:extLst>
      <p:ext uri="{BB962C8B-B14F-4D97-AF65-F5344CB8AC3E}">
        <p14:creationId xmlns:p14="http://schemas.microsoft.com/office/powerpoint/2010/main" val="740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NFHS Inclusion</a:t>
            </a:r>
          </a:p>
        </p:txBody>
      </p:sp>
      <p:sp>
        <p:nvSpPr>
          <p:cNvPr id="3" name="Content Placeholder 2"/>
          <p:cNvSpPr>
            <a:spLocks noGrp="1"/>
          </p:cNvSpPr>
          <p:nvPr>
            <p:ph idx="1"/>
          </p:nvPr>
        </p:nvSpPr>
        <p:spPr/>
        <p:txBody>
          <a:bodyPr/>
          <a:lstStyle/>
          <a:p>
            <a:r>
              <a:rPr lang="en-US" dirty="0"/>
              <a:t>Education-based high school programs enrich </a:t>
            </a:r>
            <a:r>
              <a:rPr lang="en-US" b="1" dirty="0"/>
              <a:t>each </a:t>
            </a:r>
            <a:r>
              <a:rPr lang="en-US" dirty="0"/>
              <a:t>student’s educational experience.  Participation helps prepare our students for their next level of life.</a:t>
            </a:r>
          </a:p>
          <a:p>
            <a:pPr marL="0" indent="0" algn="ctr">
              <a:buNone/>
            </a:pPr>
            <a:r>
              <a:rPr lang="en-US" b="1" dirty="0">
                <a:effectLst>
                  <a:outerShdw blurRad="38100" dist="38100" dir="2700000" algn="tl">
                    <a:srgbClr val="000000">
                      <a:alpha val="43137"/>
                    </a:srgbClr>
                  </a:outerShdw>
                </a:effectLst>
              </a:rPr>
              <a:t>Inclusion</a:t>
            </a:r>
          </a:p>
          <a:p>
            <a:pPr marL="0" indent="0" algn="ctr">
              <a:buNone/>
            </a:pPr>
            <a:r>
              <a:rPr lang="en-US" i="1" dirty="0"/>
              <a:t>“Making the Move from the Seats to the Stage”</a:t>
            </a:r>
          </a:p>
          <a:p>
            <a:pPr marL="0" indent="0" algn="ctr">
              <a:buNone/>
            </a:pPr>
            <a:endParaRPr lang="en-US" i="1" dirty="0"/>
          </a:p>
          <a:p>
            <a:pPr marL="0" indent="0" algn="ctr">
              <a:buNone/>
            </a:pPr>
            <a:endParaRPr lang="en-US" i="1" dirty="0"/>
          </a:p>
          <a:p>
            <a:pPr marL="0" indent="0" algn="ctr">
              <a:buNone/>
            </a:pPr>
            <a:endParaRPr lang="en-US" i="1" dirty="0"/>
          </a:p>
          <a:p>
            <a:pPr marL="0" indent="0" algn="ctr">
              <a:buNone/>
            </a:pPr>
            <a:endParaRPr lang="en-US" i="1" dirty="0"/>
          </a:p>
          <a:p>
            <a:pPr marL="0" indent="0" algn="ctr">
              <a:buNone/>
            </a:pPr>
            <a:endParaRPr lang="en-US" sz="1800" dirty="0"/>
          </a:p>
          <a:p>
            <a:pPr marL="0" indent="0" algn="ctr">
              <a:buNone/>
            </a:pPr>
            <a:r>
              <a:rPr lang="en-US" sz="1800" dirty="0"/>
              <a:t>NFHS Inclusion Team:</a:t>
            </a:r>
          </a:p>
          <a:p>
            <a:pPr marL="0" indent="0" algn="ctr">
              <a:buNone/>
            </a:pPr>
            <a:r>
              <a:rPr lang="en-US" sz="1800" dirty="0"/>
              <a:t>Bob Gardner, Lindsey Atkinson, Becky Oakes, Sandy Searcy</a:t>
            </a:r>
          </a:p>
          <a:p>
            <a:pPr marL="0" indent="0" algn="ctr">
              <a:buNone/>
            </a:pPr>
            <a:endParaRPr lang="en-US" i="1" dirty="0"/>
          </a:p>
        </p:txBody>
      </p:sp>
      <p:sp>
        <p:nvSpPr>
          <p:cNvPr id="4" name="Footer Placeholder 3"/>
          <p:cNvSpPr>
            <a:spLocks noGrp="1"/>
          </p:cNvSpPr>
          <p:nvPr>
            <p:ph type="ftr" sz="quarter" idx="11"/>
          </p:nvPr>
        </p:nvSpPr>
        <p:spPr/>
        <p:txBody>
          <a:bodyPr/>
          <a:lstStyle/>
          <a:p>
            <a:pPr>
              <a:defRPr/>
            </a:pPr>
            <a:r>
              <a:rPr lang="en-US"/>
              <a:t>www.nfhs.org</a:t>
            </a:r>
          </a:p>
        </p:txBody>
      </p:sp>
      <p:pic>
        <p:nvPicPr>
          <p:cNvPr id="11" name="Picture 2" descr="http://static1.squarespace.com/static/53cebe13e4b0e8c9c90dd5b7/t/55e87e46e4b04b81f1ef9ff7/1441300136396/?format=750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6387" y="4054643"/>
            <a:ext cx="2383087" cy="1747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2508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Audience participation</a:t>
            </a:r>
          </a:p>
        </p:txBody>
      </p:sp>
      <p:sp>
        <p:nvSpPr>
          <p:cNvPr id="3" name="Content Placeholder 2"/>
          <p:cNvSpPr>
            <a:spLocks noGrp="1"/>
          </p:cNvSpPr>
          <p:nvPr>
            <p:ph idx="1"/>
          </p:nvPr>
        </p:nvSpPr>
        <p:spPr/>
        <p:txBody>
          <a:bodyPr/>
          <a:lstStyle/>
          <a:p>
            <a:r>
              <a:rPr lang="en-US" dirty="0"/>
              <a:t>What types or provisions and accommodations has your state association provided for performing arts?</a:t>
            </a:r>
          </a:p>
          <a:p>
            <a:pPr marL="0" indent="0" algn="ctr">
              <a:buNone/>
            </a:pPr>
            <a:endParaRPr lang="en-US" i="1" dirty="0"/>
          </a:p>
          <a:p>
            <a:pPr marL="0" indent="0" algn="ctr">
              <a:buNone/>
            </a:pPr>
            <a:endParaRPr lang="en-US" i="1" dirty="0"/>
          </a:p>
          <a:p>
            <a:pPr marL="0" indent="0" algn="ctr">
              <a:buNone/>
            </a:pPr>
            <a:endParaRPr lang="en-US" i="1" dirty="0"/>
          </a:p>
          <a:p>
            <a:pPr marL="0" indent="0" algn="ctr">
              <a:buNone/>
            </a:pPr>
            <a:endParaRPr lang="en-US" sz="800" i="1" dirty="0">
              <a:hlinkClick r:id="rId3"/>
            </a:endParaRPr>
          </a:p>
          <a:p>
            <a:pPr marL="0" indent="0" algn="ctr">
              <a:buNone/>
            </a:pPr>
            <a:endParaRPr lang="en-US" i="1" dirty="0">
              <a:hlinkClick r:id="rId3"/>
            </a:endParaRPr>
          </a:p>
          <a:p>
            <a:pPr marL="0" indent="0" algn="ctr">
              <a:buNone/>
            </a:pPr>
            <a:endParaRPr lang="en-US" i="1" dirty="0">
              <a:hlinkClick r:id="rId3"/>
            </a:endParaRPr>
          </a:p>
          <a:p>
            <a:pPr marL="0" indent="0" algn="ctr">
              <a:buNone/>
            </a:pPr>
            <a:endParaRPr lang="en-US" i="1" dirty="0">
              <a:hlinkClick r:id="rId3"/>
            </a:endParaRPr>
          </a:p>
          <a:p>
            <a:pPr marL="0" indent="0" algn="ctr">
              <a:buNone/>
            </a:pPr>
            <a:r>
              <a:rPr lang="en-US" sz="1800" dirty="0"/>
              <a:t>"It's a room full of happiness, love, and acceptance that is simply contagious."  </a:t>
            </a:r>
          </a:p>
          <a:p>
            <a:pPr marL="0" indent="0" algn="ctr">
              <a:buNone/>
            </a:pPr>
            <a:br>
              <a:rPr lang="en-US" sz="1800" dirty="0"/>
            </a:br>
            <a:r>
              <a:rPr lang="en-US" sz="1400" i="1" dirty="0">
                <a:hlinkClick r:id="rId3"/>
              </a:rPr>
              <a:t>http://www.4thwallkids.com/</a:t>
            </a:r>
            <a:r>
              <a:rPr lang="en-US" sz="1400" i="1" dirty="0"/>
              <a:t>  </a:t>
            </a:r>
          </a:p>
        </p:txBody>
      </p:sp>
      <p:sp>
        <p:nvSpPr>
          <p:cNvPr id="4" name="Footer Placeholder 3"/>
          <p:cNvSpPr>
            <a:spLocks noGrp="1"/>
          </p:cNvSpPr>
          <p:nvPr>
            <p:ph type="ftr" sz="quarter" idx="11"/>
          </p:nvPr>
        </p:nvSpPr>
        <p:spPr/>
        <p:txBody>
          <a:bodyPr/>
          <a:lstStyle/>
          <a:p>
            <a:pPr>
              <a:defRPr/>
            </a:pPr>
            <a:r>
              <a:rPr lang="en-US"/>
              <a:t>www.nfhs.org</a:t>
            </a:r>
          </a:p>
        </p:txBody>
      </p:sp>
      <p:pic>
        <p:nvPicPr>
          <p:cNvPr id="16" name="Picture 15" descr="http://www.4thwallkids.com/wp-content/uploads/2013/09/IMG_5991-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97156" y="2925604"/>
            <a:ext cx="5943600" cy="2395855"/>
          </a:xfrm>
          <a:prstGeom prst="rect">
            <a:avLst/>
          </a:prstGeom>
          <a:noFill/>
          <a:ln>
            <a:noFill/>
          </a:ln>
        </p:spPr>
      </p:pic>
    </p:spTree>
    <p:extLst>
      <p:ext uri="{BB962C8B-B14F-4D97-AF65-F5344CB8AC3E}">
        <p14:creationId xmlns:p14="http://schemas.microsoft.com/office/powerpoint/2010/main" val="29832772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Inclusion Staff </a:t>
            </a:r>
          </a:p>
        </p:txBody>
      </p:sp>
      <p:sp>
        <p:nvSpPr>
          <p:cNvPr id="3" name="Content Placeholder 2"/>
          <p:cNvSpPr>
            <a:spLocks noGrp="1"/>
          </p:cNvSpPr>
          <p:nvPr>
            <p:ph idx="1"/>
          </p:nvPr>
        </p:nvSpPr>
        <p:spPr/>
        <p:txBody>
          <a:bodyPr/>
          <a:lstStyle/>
          <a:p>
            <a:r>
              <a:rPr lang="en-US" dirty="0"/>
              <a:t>Contact Information</a:t>
            </a:r>
          </a:p>
          <a:p>
            <a:pPr lvl="1"/>
            <a:r>
              <a:rPr lang="en-US" dirty="0"/>
              <a:t>NFHS Office – 317-972-6900</a:t>
            </a:r>
          </a:p>
          <a:p>
            <a:pPr lvl="1"/>
            <a:r>
              <a:rPr lang="en-US" dirty="0"/>
              <a:t>Lindsey Atkinson (</a:t>
            </a:r>
            <a:r>
              <a:rPr lang="en-US" dirty="0">
                <a:hlinkClick r:id="rId3"/>
              </a:rPr>
              <a:t>latkinson@nfhs.org</a:t>
            </a:r>
            <a:r>
              <a:rPr lang="en-US" dirty="0"/>
              <a:t>)</a:t>
            </a:r>
          </a:p>
          <a:p>
            <a:pPr lvl="1"/>
            <a:r>
              <a:rPr lang="en-US" dirty="0"/>
              <a:t>Becky Oakes (</a:t>
            </a:r>
            <a:r>
              <a:rPr lang="en-US" dirty="0">
                <a:hlinkClick r:id="rId4"/>
              </a:rPr>
              <a:t>boakes@nfhs.org</a:t>
            </a:r>
            <a:r>
              <a:rPr lang="en-US" dirty="0"/>
              <a:t>) </a:t>
            </a:r>
          </a:p>
          <a:p>
            <a:pPr lvl="1"/>
            <a:r>
              <a:rPr lang="en-US" dirty="0"/>
              <a:t>Sandy Searcy (</a:t>
            </a:r>
            <a:r>
              <a:rPr lang="en-US" dirty="0">
                <a:hlinkClick r:id="rId5"/>
              </a:rPr>
              <a:t>ssearcy@nfhs.org</a:t>
            </a:r>
            <a:r>
              <a:rPr lang="en-US" dirty="0"/>
              <a:t>)</a:t>
            </a:r>
          </a:p>
          <a:p>
            <a:pPr marL="457200" lvl="1" indent="0">
              <a:buNone/>
            </a:pPr>
            <a:endParaRPr lang="en-US" dirty="0"/>
          </a:p>
        </p:txBody>
      </p:sp>
      <p:sp>
        <p:nvSpPr>
          <p:cNvPr id="4" name="Footer Placeholder 3"/>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1746941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lstStyle/>
          <a:p>
            <a:r>
              <a:rPr lang="en-US" dirty="0"/>
              <a:t>Unified Theater: </a:t>
            </a:r>
            <a:r>
              <a:rPr lang="en-US" dirty="0">
                <a:hlinkClick r:id="rId3"/>
              </a:rPr>
              <a:t>http://unifiedtheater.org/</a:t>
            </a:r>
            <a:r>
              <a:rPr lang="en-US" dirty="0"/>
              <a:t> </a:t>
            </a:r>
          </a:p>
          <a:p>
            <a:pPr marL="0" indent="0">
              <a:buNone/>
            </a:pPr>
            <a:endParaRPr lang="en-US" dirty="0"/>
          </a:p>
          <a:p>
            <a:r>
              <a:rPr lang="en-US" dirty="0"/>
              <a:t>United Sound: </a:t>
            </a:r>
            <a:r>
              <a:rPr lang="en-US" dirty="0">
                <a:hlinkClick r:id="rId4"/>
              </a:rPr>
              <a:t>http://www.unitedsound.org/</a:t>
            </a:r>
            <a:endParaRPr lang="en-US" dirty="0"/>
          </a:p>
          <a:p>
            <a:pPr marL="0" indent="0">
              <a:buNone/>
            </a:pPr>
            <a:endParaRPr lang="en-US" dirty="0"/>
          </a:p>
          <a:p>
            <a:r>
              <a:rPr lang="en-US" dirty="0"/>
              <a:t>Music For All: </a:t>
            </a:r>
            <a:r>
              <a:rPr lang="en-US" dirty="0">
                <a:hlinkClick r:id="rId5"/>
              </a:rPr>
              <a:t>https://www.musicforall.org/who-we-are/who-we-are</a:t>
            </a:r>
            <a:r>
              <a:rPr lang="en-US" dirty="0"/>
              <a:t> </a:t>
            </a:r>
          </a:p>
          <a:p>
            <a:endParaRPr lang="en-US" dirty="0"/>
          </a:p>
          <a:p>
            <a:r>
              <a:rPr lang="en-US" dirty="0"/>
              <a:t>Roundabout Playback Group: </a:t>
            </a:r>
            <a:r>
              <a:rPr lang="en-US" dirty="0">
                <a:hlinkClick r:id="rId6"/>
              </a:rPr>
              <a:t>https://www.youtube.com/watch?v=u2hW9AFP87k</a:t>
            </a:r>
            <a:r>
              <a:rPr lang="en-US" dirty="0"/>
              <a:t> </a:t>
            </a:r>
          </a:p>
          <a:p>
            <a:endParaRPr lang="en-US" dirty="0"/>
          </a:p>
        </p:txBody>
      </p:sp>
      <p:sp>
        <p:nvSpPr>
          <p:cNvPr id="4" name="Footer Placeholder 3"/>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4145572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Agenda Topics</a:t>
            </a:r>
          </a:p>
        </p:txBody>
      </p:sp>
      <p:sp>
        <p:nvSpPr>
          <p:cNvPr id="5" name="Content Placeholder 4"/>
          <p:cNvSpPr>
            <a:spLocks noGrp="1"/>
          </p:cNvSpPr>
          <p:nvPr>
            <p:ph idx="1"/>
          </p:nvPr>
        </p:nvSpPr>
        <p:spPr/>
        <p:txBody>
          <a:bodyPr/>
          <a:lstStyle/>
          <a:p>
            <a:r>
              <a:rPr lang="en-US" dirty="0"/>
              <a:t>Athletics vs. Performing Arts</a:t>
            </a:r>
          </a:p>
          <a:p>
            <a:r>
              <a:rPr lang="en-US" dirty="0"/>
              <a:t>What is disability inclusion?</a:t>
            </a:r>
          </a:p>
          <a:p>
            <a:r>
              <a:rPr lang="en-US" dirty="0"/>
              <a:t>Types of inclusion</a:t>
            </a:r>
          </a:p>
          <a:p>
            <a:r>
              <a:rPr lang="en-US" dirty="0"/>
              <a:t>Benefits of Inclusion in the Performing Arts</a:t>
            </a:r>
          </a:p>
          <a:p>
            <a:r>
              <a:rPr lang="en-US" dirty="0"/>
              <a:t>Goals and Objectives </a:t>
            </a:r>
          </a:p>
          <a:p>
            <a:r>
              <a:rPr lang="en-US" dirty="0"/>
              <a:t>The Game Plan</a:t>
            </a:r>
          </a:p>
          <a:p>
            <a:r>
              <a:rPr lang="en-US" dirty="0"/>
              <a:t>Resources</a:t>
            </a:r>
          </a:p>
        </p:txBody>
      </p:sp>
    </p:spTree>
    <p:extLst>
      <p:ext uri="{BB962C8B-B14F-4D97-AF65-F5344CB8AC3E}">
        <p14:creationId xmlns:p14="http://schemas.microsoft.com/office/powerpoint/2010/main" val="1922414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Athletics vs. Performing Arts</a:t>
            </a:r>
          </a:p>
        </p:txBody>
      </p:sp>
      <p:sp>
        <p:nvSpPr>
          <p:cNvPr id="3" name="Content Placeholder 2"/>
          <p:cNvSpPr>
            <a:spLocks noGrp="1"/>
          </p:cNvSpPr>
          <p:nvPr>
            <p:ph idx="1"/>
          </p:nvPr>
        </p:nvSpPr>
        <p:spPr/>
        <p:txBody>
          <a:bodyPr/>
          <a:lstStyle/>
          <a:p>
            <a:r>
              <a:rPr lang="en-US" dirty="0"/>
              <a:t>Similarities </a:t>
            </a:r>
          </a:p>
          <a:p>
            <a:pPr lvl="1"/>
            <a:r>
              <a:rPr lang="en-US" dirty="0"/>
              <a:t>Education based</a:t>
            </a:r>
          </a:p>
          <a:p>
            <a:pPr lvl="1"/>
            <a:r>
              <a:rPr lang="en-US" dirty="0"/>
              <a:t>Competition (internal and external)</a:t>
            </a:r>
          </a:p>
          <a:p>
            <a:pPr lvl="1"/>
            <a:r>
              <a:rPr lang="en-US" dirty="0"/>
              <a:t>Instilling values</a:t>
            </a:r>
          </a:p>
          <a:p>
            <a:pPr lvl="1"/>
            <a:r>
              <a:rPr lang="en-US" dirty="0"/>
              <a:t>Building character</a:t>
            </a:r>
          </a:p>
          <a:p>
            <a:pPr lvl="1"/>
            <a:r>
              <a:rPr lang="en-US" dirty="0"/>
              <a:t>Fun</a:t>
            </a:r>
          </a:p>
          <a:p>
            <a:pPr marL="457200" lvl="1" indent="0">
              <a:buNone/>
            </a:pPr>
            <a:endParaRPr lang="en-US" dirty="0"/>
          </a:p>
          <a:p>
            <a:pPr marL="398463" lvl="1" indent="-398463">
              <a:buFont typeface="Wingdings" panose="05000000000000000000" pitchFamily="2" charset="2"/>
              <a:buChar char="§"/>
            </a:pPr>
            <a:r>
              <a:rPr lang="en-US" dirty="0"/>
              <a:t>Differences</a:t>
            </a:r>
          </a:p>
          <a:p>
            <a:pPr marL="744538" lvl="1" indent="-287338"/>
            <a:r>
              <a:rPr lang="en-US" dirty="0"/>
              <a:t>Recruitment is a must</a:t>
            </a:r>
          </a:p>
          <a:p>
            <a:pPr marL="744538" lvl="1" indent="-287338"/>
            <a:r>
              <a:rPr lang="en-US" dirty="0"/>
              <a:t>More opportunities</a:t>
            </a:r>
          </a:p>
        </p:txBody>
      </p:sp>
      <p:sp>
        <p:nvSpPr>
          <p:cNvPr id="4" name="Footer Placeholder 3"/>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3066611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is Disability Inclusion?</a:t>
            </a:r>
          </a:p>
        </p:txBody>
      </p:sp>
      <p:sp>
        <p:nvSpPr>
          <p:cNvPr id="5" name="Content Placeholder 4"/>
          <p:cNvSpPr>
            <a:spLocks noGrp="1"/>
          </p:cNvSpPr>
          <p:nvPr>
            <p:ph idx="1"/>
          </p:nvPr>
        </p:nvSpPr>
        <p:spPr/>
        <p:txBody>
          <a:bodyPr/>
          <a:lstStyle/>
          <a:p>
            <a:r>
              <a:rPr lang="en-US" dirty="0"/>
              <a:t>Including students with impairments in everyday activities and encouraging them to have roles similar to their peers who do not have an impairment</a:t>
            </a:r>
          </a:p>
          <a:p>
            <a:pPr marL="0" indent="0">
              <a:buNone/>
            </a:pPr>
            <a:endParaRPr lang="en-US" dirty="0"/>
          </a:p>
          <a:p>
            <a:r>
              <a:rPr lang="en-US" dirty="0"/>
              <a:t>Educator’s Role:</a:t>
            </a:r>
          </a:p>
          <a:p>
            <a:pPr lvl="1"/>
            <a:r>
              <a:rPr lang="en-US" dirty="0"/>
              <a:t>Creating a culture of inclusion</a:t>
            </a:r>
          </a:p>
          <a:p>
            <a:pPr lvl="1"/>
            <a:r>
              <a:rPr lang="en-US" dirty="0"/>
              <a:t>Providing opportunity</a:t>
            </a:r>
          </a:p>
          <a:p>
            <a:pPr lvl="1"/>
            <a:r>
              <a:rPr lang="en-US" dirty="0"/>
              <a:t>Encouraging participation</a:t>
            </a:r>
          </a:p>
          <a:p>
            <a:pPr lvl="1"/>
            <a:r>
              <a:rPr lang="en-US" dirty="0"/>
              <a:t>Addressing policies and practices</a:t>
            </a:r>
          </a:p>
        </p:txBody>
      </p:sp>
    </p:spTree>
    <p:extLst>
      <p:ext uri="{BB962C8B-B14F-4D97-AF65-F5344CB8AC3E}">
        <p14:creationId xmlns:p14="http://schemas.microsoft.com/office/powerpoint/2010/main" val="2449139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dirty="0"/>
              <a:t>Types of Inclusion</a:t>
            </a:r>
          </a:p>
        </p:txBody>
      </p:sp>
      <p:sp>
        <p:nvSpPr>
          <p:cNvPr id="13315" name="Rectangle 3"/>
          <p:cNvSpPr>
            <a:spLocks noGrp="1" noChangeArrowheads="1"/>
          </p:cNvSpPr>
          <p:nvPr>
            <p:ph sz="half" idx="1"/>
          </p:nvPr>
        </p:nvSpPr>
        <p:spPr>
          <a:xfrm>
            <a:off x="791141" y="1950045"/>
            <a:ext cx="7859564" cy="4107856"/>
          </a:xfrm>
        </p:spPr>
        <p:txBody>
          <a:bodyPr/>
          <a:lstStyle/>
          <a:p>
            <a:r>
              <a:rPr lang="en-US" altLang="en-US" sz="2000" b="1" dirty="0"/>
              <a:t>Integration</a:t>
            </a:r>
            <a:r>
              <a:rPr lang="en-US" altLang="en-US" sz="2000" dirty="0"/>
              <a:t> – Inclusion of students with disabilities into existing traditional activities. </a:t>
            </a:r>
          </a:p>
          <a:p>
            <a:r>
              <a:rPr lang="en-US" altLang="en-US" sz="2000" b="1" dirty="0"/>
              <a:t>Adapted</a:t>
            </a:r>
            <a:r>
              <a:rPr lang="en-US" altLang="en-US" sz="2000" dirty="0"/>
              <a:t> – Addition of a program offering specifically for students with a physical impairment</a:t>
            </a:r>
          </a:p>
          <a:p>
            <a:r>
              <a:rPr lang="en-US" altLang="en-US" sz="2000" b="1" dirty="0"/>
              <a:t>Unified</a:t>
            </a:r>
            <a:r>
              <a:rPr lang="en-US" altLang="en-US" sz="2000" dirty="0"/>
              <a:t> – Addition of a program offering for students with intellectual impairments partnered with students with no impairment</a:t>
            </a:r>
          </a:p>
        </p:txBody>
      </p:sp>
      <p:pic>
        <p:nvPicPr>
          <p:cNvPr id="3090" name="Picture 18" descr="Image result for unified thea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9143" y="3916680"/>
            <a:ext cx="4533617" cy="256863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412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arker High School Adaptive Music Program director Dana Tait works with student Bonnie Seiler on the keyboard during a recent class. Students with cognitive disabilities experience different types of music through the elective course and some even participate in a concert with the Wisconsin Singers from the University of Wisconsin-Madison."/>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33514" t="3833" r="17152"/>
          <a:stretch/>
        </p:blipFill>
        <p:spPr bwMode="auto">
          <a:xfrm>
            <a:off x="1066799" y="2066102"/>
            <a:ext cx="2819401" cy="39021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7410" name="Title 1"/>
          <p:cNvSpPr>
            <a:spLocks noGrp="1"/>
          </p:cNvSpPr>
          <p:nvPr>
            <p:ph type="title"/>
          </p:nvPr>
        </p:nvSpPr>
        <p:spPr/>
        <p:txBody>
          <a:bodyPr/>
          <a:lstStyle/>
          <a:p>
            <a:r>
              <a:rPr lang="en-US" altLang="en-US" dirty="0"/>
              <a:t>Adaptive Activities</a:t>
            </a:r>
          </a:p>
        </p:txBody>
      </p:sp>
      <p:sp>
        <p:nvSpPr>
          <p:cNvPr id="10" name="Content Placeholder 2"/>
          <p:cNvSpPr txBox="1">
            <a:spLocks/>
          </p:cNvSpPr>
          <p:nvPr/>
        </p:nvSpPr>
        <p:spPr bwMode="auto">
          <a:xfrm>
            <a:off x="3913699" y="1945786"/>
            <a:ext cx="5230301" cy="5176838"/>
          </a:xfrm>
          <a:prstGeom prst="rect">
            <a:avLst/>
          </a:prstGeom>
          <a:noFill/>
          <a:ln w="9525">
            <a:noFill/>
            <a:miter lim="800000"/>
            <a:headEnd/>
            <a:tailEnd/>
          </a:ln>
        </p:spPr>
        <p:txBody>
          <a:bodyPr/>
          <a:lstStyle/>
          <a:p>
            <a:pPr marL="284163" indent="-284163" eaLnBrk="0" hangingPunct="0">
              <a:spcBef>
                <a:spcPct val="20000"/>
              </a:spcBef>
              <a:buClr>
                <a:schemeClr val="tx1"/>
              </a:buClr>
              <a:buFont typeface="Wingdings" pitchFamily="2" charset="2"/>
              <a:buChar char="§"/>
              <a:defRPr/>
            </a:pPr>
            <a:r>
              <a:rPr lang="en-US" sz="2400" kern="0" dirty="0">
                <a:latin typeface="+mn-lt"/>
              </a:rPr>
              <a:t>Adaptive activities</a:t>
            </a:r>
          </a:p>
          <a:p>
            <a:pPr marL="685800" lvl="1" indent="-228600" eaLnBrk="0" hangingPunct="0">
              <a:spcBef>
                <a:spcPct val="20000"/>
              </a:spcBef>
              <a:buClr>
                <a:schemeClr val="tx1"/>
              </a:buClr>
              <a:buFontTx/>
              <a:buChar char="•"/>
              <a:defRPr/>
            </a:pPr>
            <a:r>
              <a:rPr lang="en-US" sz="2000" kern="0" dirty="0">
                <a:latin typeface="+mn-lt"/>
              </a:rPr>
              <a:t>Modifying items, procedures, or systems to enable a person with a disability to use them to the maximum extent possible (reasonable accommodations)</a:t>
            </a:r>
          </a:p>
        </p:txBody>
      </p:sp>
      <p:pic>
        <p:nvPicPr>
          <p:cNvPr id="4102" name="Picture 6" descr="https://c.fastcompany.net/multisite_files/fastcompany/inline/2012/12/3004039-inline-aipadmusciinset.jpg"/>
          <p:cNvPicPr>
            <a:picLocks noChangeAspect="1" noChangeArrowheads="1"/>
          </p:cNvPicPr>
          <p:nvPr/>
        </p:nvPicPr>
        <p:blipFill rotWithShape="1">
          <a:blip r:embed="rId4">
            <a:extLst>
              <a:ext uri="{28A0092B-C50C-407E-A947-70E740481C1C}">
                <a14:useLocalDpi xmlns:a14="http://schemas.microsoft.com/office/drawing/2010/main" val="0"/>
              </a:ext>
            </a:extLst>
          </a:blip>
          <a:srcRect l="20028" t="13450" r="12138" b="17690"/>
          <a:stretch/>
        </p:blipFill>
        <p:spPr bwMode="auto">
          <a:xfrm>
            <a:off x="3745424" y="3800474"/>
            <a:ext cx="5230301" cy="25701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7565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dirty="0"/>
              <a:t>Athletic Accommodations</a:t>
            </a:r>
          </a:p>
        </p:txBody>
      </p:sp>
      <p:sp>
        <p:nvSpPr>
          <p:cNvPr id="13315" name="Rectangle 3"/>
          <p:cNvSpPr>
            <a:spLocks noGrp="1" noChangeArrowheads="1"/>
          </p:cNvSpPr>
          <p:nvPr>
            <p:ph sz="half" idx="1"/>
          </p:nvPr>
        </p:nvSpPr>
        <p:spPr>
          <a:xfrm>
            <a:off x="791141" y="1950045"/>
            <a:ext cx="3546255" cy="4107856"/>
          </a:xfrm>
        </p:spPr>
        <p:txBody>
          <a:bodyPr/>
          <a:lstStyle/>
          <a:p>
            <a:r>
              <a:rPr lang="en-US" altLang="en-US" sz="2400" dirty="0"/>
              <a:t>Accommodations to compete alongside able-bodied students:</a:t>
            </a:r>
          </a:p>
          <a:p>
            <a:pPr lvl="1"/>
            <a:r>
              <a:rPr lang="en-US" altLang="en-US" sz="2000" dirty="0"/>
              <a:t>Tapping (swimming)</a:t>
            </a:r>
          </a:p>
          <a:p>
            <a:pPr lvl="1"/>
            <a:r>
              <a:rPr lang="en-US" altLang="en-US" sz="2000" dirty="0"/>
              <a:t>Guide runners/dogs</a:t>
            </a:r>
          </a:p>
          <a:p>
            <a:pPr lvl="1"/>
            <a:r>
              <a:rPr lang="en-US" altLang="en-US" sz="2000" dirty="0"/>
              <a:t>Light starter</a:t>
            </a:r>
          </a:p>
          <a:p>
            <a:pPr lvl="1"/>
            <a:r>
              <a:rPr lang="en-US" altLang="en-US" sz="2000" dirty="0"/>
              <a:t>Different starting position (in the water)</a:t>
            </a:r>
          </a:p>
          <a:p>
            <a:pPr lvl="1"/>
            <a:r>
              <a:rPr lang="en-US" altLang="en-US" sz="2000" dirty="0"/>
              <a:t>Clapping (timing jumps)</a:t>
            </a:r>
          </a:p>
          <a:p>
            <a:r>
              <a:rPr lang="en-US" altLang="en-US" sz="2400" dirty="0"/>
              <a:t>Impairment events within a meet:</a:t>
            </a:r>
          </a:p>
          <a:p>
            <a:pPr lvl="1"/>
            <a:r>
              <a:rPr lang="en-US" altLang="en-US" sz="2000" dirty="0"/>
              <a:t>Wheelchair races</a:t>
            </a:r>
          </a:p>
          <a:p>
            <a:pPr lvl="1"/>
            <a:r>
              <a:rPr lang="en-US" altLang="en-US" sz="2000" dirty="0"/>
              <a:t>Seated throwing</a:t>
            </a:r>
          </a:p>
          <a:p>
            <a:pPr marL="0" indent="0">
              <a:buNone/>
            </a:pPr>
            <a:endParaRPr lang="en-US" altLang="en-US" dirty="0"/>
          </a:p>
        </p:txBody>
      </p:sp>
      <p:sp>
        <p:nvSpPr>
          <p:cNvPr id="4" name="Content Placeholder 3"/>
          <p:cNvSpPr>
            <a:spLocks noGrp="1"/>
          </p:cNvSpPr>
          <p:nvPr>
            <p:ph sz="half" idx="2"/>
          </p:nvPr>
        </p:nvSpPr>
        <p:spPr/>
        <p:txBody>
          <a:bodyPr/>
          <a:lstStyle/>
          <a:p>
            <a:endParaRPr lang="en-US"/>
          </a:p>
        </p:txBody>
      </p:sp>
      <p:pic>
        <p:nvPicPr>
          <p:cNvPr id="13316" name="Picture 4" descr="ILBWLW_13_0149.JPG"/>
          <p:cNvPicPr>
            <a:picLocks noChangeAspect="1"/>
          </p:cNvPicPr>
          <p:nvPr/>
        </p:nvPicPr>
        <p:blipFill>
          <a:blip r:embed="rId3" cstate="print">
            <a:extLst>
              <a:ext uri="{28A0092B-C50C-407E-A947-70E740481C1C}">
                <a14:useLocalDpi xmlns:a14="http://schemas.microsoft.com/office/drawing/2010/main" val="0"/>
              </a:ext>
            </a:extLst>
          </a:blip>
          <a:srcRect t="7132"/>
          <a:stretch>
            <a:fillRect/>
          </a:stretch>
        </p:blipFill>
        <p:spPr bwMode="auto">
          <a:xfrm>
            <a:off x="6869114" y="1950044"/>
            <a:ext cx="1893356" cy="263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6" descr="Chadbourne Pic 1.jpg"/>
          <p:cNvPicPr>
            <a:picLocks noChangeAspect="1"/>
          </p:cNvPicPr>
          <p:nvPr/>
        </p:nvPicPr>
        <p:blipFill>
          <a:blip r:embed="rId4" cstate="print">
            <a:extLst>
              <a:ext uri="{28A0092B-C50C-407E-A947-70E740481C1C}">
                <a14:useLocalDpi xmlns:a14="http://schemas.microsoft.com/office/drawing/2010/main" val="0"/>
              </a:ext>
            </a:extLst>
          </a:blip>
          <a:srcRect t="3503"/>
          <a:stretch>
            <a:fillRect/>
          </a:stretch>
        </p:blipFill>
        <p:spPr bwMode="auto">
          <a:xfrm>
            <a:off x="4337398" y="1950044"/>
            <a:ext cx="2531715" cy="3445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8" descr="51ba51573defe.preview-620.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69114" y="3986213"/>
            <a:ext cx="1888571" cy="238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10" descr="http://www.chicagotribune.com/media/photo/2012-12/7375708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28175" y="4457700"/>
            <a:ext cx="2550160" cy="1912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8065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Fine Arts Accommodations</a:t>
            </a:r>
          </a:p>
        </p:txBody>
      </p:sp>
      <p:sp>
        <p:nvSpPr>
          <p:cNvPr id="3" name="Content Placeholder 2"/>
          <p:cNvSpPr>
            <a:spLocks noGrp="1"/>
          </p:cNvSpPr>
          <p:nvPr>
            <p:ph idx="1"/>
          </p:nvPr>
        </p:nvSpPr>
        <p:spPr/>
        <p:txBody>
          <a:bodyPr/>
          <a:lstStyle/>
          <a:p>
            <a:r>
              <a:rPr lang="en-US" dirty="0"/>
              <a:t>Accommodations to participate alongside able-bodied students:</a:t>
            </a:r>
          </a:p>
          <a:p>
            <a:pPr lvl="1"/>
            <a:r>
              <a:rPr lang="en-US" dirty="0"/>
              <a:t>Facility accessibility </a:t>
            </a:r>
          </a:p>
          <a:p>
            <a:pPr lvl="1"/>
            <a:r>
              <a:rPr lang="en-US" dirty="0"/>
              <a:t>Hearing impairments</a:t>
            </a:r>
          </a:p>
          <a:p>
            <a:pPr lvl="1"/>
            <a:r>
              <a:rPr lang="en-US" dirty="0"/>
              <a:t>Visual impairments</a:t>
            </a:r>
          </a:p>
          <a:p>
            <a:pPr lvl="1"/>
            <a:r>
              <a:rPr lang="en-US" dirty="0"/>
              <a:t>Physical impairments</a:t>
            </a:r>
          </a:p>
        </p:txBody>
      </p:sp>
      <p:sp>
        <p:nvSpPr>
          <p:cNvPr id="5" name="Footer Placeholder 4"/>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2361426254"/>
      </p:ext>
    </p:extLst>
  </p:cSld>
  <p:clrMapOvr>
    <a:masterClrMapping/>
  </p:clrMapOvr>
</p:sld>
</file>

<file path=ppt/theme/theme1.xml><?xml version="1.0" encoding="utf-8"?>
<a:theme xmlns:a="http://schemas.openxmlformats.org/drawingml/2006/main" name="NFHS Company PowerPoint_2016">
  <a:themeElements>
    <a:clrScheme name="NFHS Brand">
      <a:dk1>
        <a:srgbClr val="414B56"/>
      </a:dk1>
      <a:lt1>
        <a:sysClr val="window" lastClr="FFFFFF"/>
      </a:lt1>
      <a:dk2>
        <a:srgbClr val="1F497D"/>
      </a:dk2>
      <a:lt2>
        <a:srgbClr val="D8D8D8"/>
      </a:lt2>
      <a:accent1>
        <a:srgbClr val="FFCE00"/>
      </a:accent1>
      <a:accent2>
        <a:srgbClr val="D21034"/>
      </a:accent2>
      <a:accent3>
        <a:srgbClr val="003798"/>
      </a:accent3>
      <a:accent4>
        <a:srgbClr val="E96B10"/>
      </a:accent4>
      <a:accent5>
        <a:srgbClr val="581963"/>
      </a:accent5>
      <a:accent6>
        <a:srgbClr val="006A4E"/>
      </a:accent6>
      <a:hlink>
        <a:srgbClr val="414B56"/>
      </a:hlink>
      <a:folHlink>
        <a:srgbClr val="0037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6 PP Templates.pptx" id="{51BC6A79-D154-4584-9408-63604DC0BDC9}" vid="{F2B58AE3-CEDF-4DD0-8726-59CBB7AD0B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2016 PP Templates</Template>
  <TotalTime>719</TotalTime>
  <Words>2184</Words>
  <Application>Microsoft Office PowerPoint</Application>
  <PresentationFormat>On-screen Show (4:3)</PresentationFormat>
  <Paragraphs>351</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Courier New</vt:lpstr>
      <vt:lpstr>Wingdings</vt:lpstr>
      <vt:lpstr>NFHS Company PowerPoint_2016</vt:lpstr>
      <vt:lpstr> NFHS Speech/Debate/Theatre &amp; Music Conference “From the Seats to the Stage” </vt:lpstr>
      <vt:lpstr>Nfhs inclusion staff</vt:lpstr>
      <vt:lpstr>Agenda Topics</vt:lpstr>
      <vt:lpstr>Athletics vs. Performing Arts</vt:lpstr>
      <vt:lpstr>What is Disability Inclusion?</vt:lpstr>
      <vt:lpstr>Types of Inclusion</vt:lpstr>
      <vt:lpstr>Adaptive Activities</vt:lpstr>
      <vt:lpstr>Athletic Accommodations</vt:lpstr>
      <vt:lpstr>Fine Arts Accommodations</vt:lpstr>
      <vt:lpstr>Unified Sports</vt:lpstr>
      <vt:lpstr>Unified Activities</vt:lpstr>
      <vt:lpstr>The student Experience</vt:lpstr>
      <vt:lpstr>The Parent Experience</vt:lpstr>
      <vt:lpstr>The Educator Experience</vt:lpstr>
      <vt:lpstr>Why inclusion in Performing arts?</vt:lpstr>
      <vt:lpstr>Goals and Objectives Making the Move from the Seats to the Stage</vt:lpstr>
      <vt:lpstr>The Game Plan Breaking Down Barriers</vt:lpstr>
      <vt:lpstr>The Game Plan Building Opportunities &amp; Future Programs for students with disabilities</vt:lpstr>
      <vt:lpstr>NFHS - Heart of the Arts Award</vt:lpstr>
      <vt:lpstr>NFHS Inclusion</vt:lpstr>
      <vt:lpstr>Audience participation</vt:lpstr>
      <vt:lpstr>Inclusion Staff </vt:lpstr>
      <vt:lpstr>References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Minnesota Sports Spring Training “Why Adapted Sports is Good Business”</dc:title>
  <dc:creator>Lindsey Atkinson</dc:creator>
  <cp:lastModifiedBy>Sandy Searcy</cp:lastModifiedBy>
  <cp:revision>68</cp:revision>
  <cp:lastPrinted>2016-09-19T17:21:05Z</cp:lastPrinted>
  <dcterms:created xsi:type="dcterms:W3CDTF">2016-06-01T18:42:05Z</dcterms:created>
  <dcterms:modified xsi:type="dcterms:W3CDTF">2016-09-21T15:06:32Z</dcterms:modified>
</cp:coreProperties>
</file>