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8" r:id="rId2"/>
    <p:sldId id="263" r:id="rId3"/>
    <p:sldId id="2037" r:id="rId4"/>
    <p:sldId id="2038" r:id="rId5"/>
    <p:sldId id="2042" r:id="rId6"/>
    <p:sldId id="2039" r:id="rId7"/>
    <p:sldId id="262" r:id="rId8"/>
    <p:sldId id="2041" r:id="rId9"/>
    <p:sldId id="2011" r:id="rId10"/>
    <p:sldId id="2012" r:id="rId11"/>
    <p:sldId id="266" r:id="rId12"/>
    <p:sldId id="2015" r:id="rId13"/>
    <p:sldId id="2016" r:id="rId14"/>
    <p:sldId id="2017" r:id="rId15"/>
    <p:sldId id="2019" r:id="rId16"/>
    <p:sldId id="335" r:id="rId17"/>
    <p:sldId id="202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7242" userDrawn="1">
          <p15:clr>
            <a:srgbClr val="A4A3A4"/>
          </p15:clr>
        </p15:guide>
        <p15:guide id="4" pos="3840" userDrawn="1">
          <p15:clr>
            <a:srgbClr val="A4A3A4"/>
          </p15:clr>
        </p15:guide>
        <p15:guide id="5" orient="horz" pos="346" userDrawn="1">
          <p15:clr>
            <a:srgbClr val="A4A3A4"/>
          </p15:clr>
        </p15:guide>
        <p15:guide id="6" orient="horz" pos="3974" userDrawn="1">
          <p15:clr>
            <a:srgbClr val="A4A3A4"/>
          </p15:clr>
        </p15:guide>
        <p15:guide id="7" pos="5564" userDrawn="1">
          <p15:clr>
            <a:srgbClr val="A4A3A4"/>
          </p15:clr>
        </p15:guide>
        <p15:guide id="8" pos="2139" userDrawn="1">
          <p15:clr>
            <a:srgbClr val="A4A3A4"/>
          </p15:clr>
        </p15:guide>
        <p15:guide id="9" pos="438" userDrawn="1">
          <p15:clr>
            <a:srgbClr val="A4A3A4"/>
          </p15:clr>
        </p15:guide>
        <p15:guide id="11" pos="1277" userDrawn="1">
          <p15:clr>
            <a:srgbClr val="A4A3A4"/>
          </p15:clr>
        </p15:guide>
        <p15:guide id="12" orient="horz" pos="1230" userDrawn="1">
          <p15:clr>
            <a:srgbClr val="A4A3A4"/>
          </p15:clr>
        </p15:guide>
        <p15:guide id="13" pos="6403" userDrawn="1">
          <p15:clr>
            <a:srgbClr val="A4A3A4"/>
          </p15:clr>
        </p15:guide>
        <p15:guide id="14" orient="horz" pos="309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11"/>
    <p:restoredTop sz="95477"/>
  </p:normalViewPr>
  <p:slideViewPr>
    <p:cSldViewPr snapToGrid="0" snapToObjects="1" showGuides="1">
      <p:cViewPr varScale="1">
        <p:scale>
          <a:sx n="133" d="100"/>
          <a:sy n="133" d="100"/>
        </p:scale>
        <p:origin x="1416" y="192"/>
      </p:cViewPr>
      <p:guideLst>
        <p:guide orient="horz" pos="2160"/>
        <p:guide pos="7242"/>
        <p:guide pos="3840"/>
        <p:guide orient="horz" pos="346"/>
        <p:guide orient="horz" pos="3974"/>
        <p:guide pos="5564"/>
        <p:guide pos="2139"/>
        <p:guide pos="438"/>
        <p:guide pos="1277"/>
        <p:guide orient="horz" pos="1230"/>
        <p:guide pos="6403"/>
        <p:guide orient="horz" pos="309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EDFB7E-8A14-5F4A-A8BC-FEC574E653A4}" type="datetimeFigureOut">
              <a:rPr lang="en-US" smtClean="0"/>
              <a:t>9/9/19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1814F3-7BF6-CC41-BA5F-F3649E84E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263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Although policies are now more clearly defined than they were in the early days of the one-act festival, most of the original policies are still in place today.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814F3-7BF6-CC41-BA5F-F3649E84E65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89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92600" y="-11796713"/>
            <a:ext cx="2215991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76636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92600" y="-11796713"/>
            <a:ext cx="2215991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1243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92600" y="-11796713"/>
            <a:ext cx="2215991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4058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92600" y="-11796713"/>
            <a:ext cx="2215991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03856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92600" y="-11796713"/>
            <a:ext cx="2215991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25994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>
            <a:extLst>
              <a:ext uri="{FF2B5EF4-FFF2-40B4-BE49-F238E27FC236}">
                <a16:creationId xmlns:a16="http://schemas.microsoft.com/office/drawing/2014/main" id="{A78DDF63-5E1A-DB4D-B8B3-3EA5D5F33EF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D6B92F88-E2AC-F247-982C-13420405AE2F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6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7" name="Text Box 1">
            <a:extLst>
              <a:ext uri="{FF2B5EF4-FFF2-40B4-BE49-F238E27FC236}">
                <a16:creationId xmlns:a16="http://schemas.microsoft.com/office/drawing/2014/main" id="{8D76859E-542C-3F49-884D-AE958DBFEF78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Text Box 2">
            <a:extLst>
              <a:ext uri="{FF2B5EF4-FFF2-40B4-BE49-F238E27FC236}">
                <a16:creationId xmlns:a16="http://schemas.microsoft.com/office/drawing/2014/main" id="{96A4EBD2-03E3-4143-BC77-AEFE614A927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45391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92600" y="-11796713"/>
            <a:ext cx="2215991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49875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92600" y="-11796713"/>
            <a:ext cx="2215991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25417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92600" y="-11796713"/>
            <a:ext cx="2215991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82668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814F3-7BF6-CC41-BA5F-F3649E84E65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091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07DD5-2493-8341-812E-B4C1B0D806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D68C4D-3B26-9249-9510-ACD9999031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6B8D83-963D-4743-B8D5-7CD2C6F40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D552-C10E-614A-B810-77E320220E26}" type="datetimeFigureOut">
              <a:rPr lang="en-US" smtClean="0"/>
              <a:t>9/9/19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FC411A-6A7F-2149-854D-61E6BEF90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19527A-3EB5-8245-8C90-4822BBF30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8EADF-C030-F84C-ADA0-FD2E39B5A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203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A1BFFE-E4B4-F243-8722-F04EDEC7F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D552-C10E-614A-B810-77E320220E26}" type="datetimeFigureOut">
              <a:rPr lang="en-US" smtClean="0"/>
              <a:t>9/9/19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CC61AE-7BCE-CB42-B025-A014ECB07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43E79F-F14E-F644-AAAF-0EF7ED900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8EADF-C030-F84C-ADA0-FD2E39B5A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899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>
            <a:extLst>
              <a:ext uri="{FF2B5EF4-FFF2-40B4-BE49-F238E27FC236}">
                <a16:creationId xmlns:a16="http://schemas.microsoft.com/office/drawing/2014/main" id="{3291F769-7671-E94D-846A-CBB01DFA4DF3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6387739" y="1240972"/>
            <a:ext cx="4399200" cy="4402183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200" b="0" i="0">
                <a:ln>
                  <a:noFill/>
                </a:ln>
                <a:solidFill>
                  <a:schemeClr val="tx2"/>
                </a:solidFill>
                <a:latin typeface="Roboto Regular" charset="0"/>
                <a:ea typeface="Roboto Regular" charset="0"/>
                <a:cs typeface="Roboto Regular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69228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atercolor Splat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711311"/>
      </p:ext>
    </p:extLst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1950709"/>
      </p:ext>
    </p:extLst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reative Break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28B0373-CD4E-304D-867E-0FE55A91DF2C}"/>
              </a:ext>
            </a:extLst>
          </p:cNvPr>
          <p:cNvSpPr/>
          <p:nvPr userDrawn="1"/>
        </p:nvSpPr>
        <p:spPr>
          <a:xfrm>
            <a:off x="706900" y="549275"/>
            <a:ext cx="10801349" cy="57594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45DC6A82-6F55-EE49-8A2B-FAC8C10F34F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1084" y="560439"/>
            <a:ext cx="5412658" cy="5751871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200" b="0" i="0">
                <a:ln>
                  <a:noFill/>
                </a:ln>
                <a:solidFill>
                  <a:schemeClr val="tx2"/>
                </a:solidFill>
                <a:latin typeface="Roboto Regular" charset="0"/>
                <a:ea typeface="Roboto Regular" charset="0"/>
                <a:cs typeface="Roboto Regular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13069"/>
      </p:ext>
    </p:extLst>
  </p:cSld>
  <p:clrMapOvr>
    <a:masterClrMapping/>
  </p:clrMapOvr>
  <p:transition advClick="0"/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E0E3DF-338D-EC4C-91AB-9274778DC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1E322F-2259-7A46-B11A-273C145FEB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CED869-9DD2-3D49-8A15-D33AF0A9E9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0CD552-C10E-614A-B810-77E320220E26}" type="datetimeFigureOut">
              <a:rPr lang="en-US" smtClean="0"/>
              <a:t>9/9/19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D88453-55E3-C54C-A2DB-2AC770422F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7BCF5-1DF8-BA4A-9BFE-6F357F0185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8EADF-C030-F84C-ADA0-FD2E39B5A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306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69" r:id="rId3"/>
    <p:sldLayoutId id="2147483661" r:id="rId4"/>
    <p:sldLayoutId id="2147483662" r:id="rId5"/>
    <p:sldLayoutId id="214748366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4F8868C-B89D-EF4E-A5A4-6A6D8A9440D0}"/>
              </a:ext>
            </a:extLst>
          </p:cNvPr>
          <p:cNvSpPr/>
          <p:nvPr/>
        </p:nvSpPr>
        <p:spPr>
          <a:xfrm>
            <a:off x="2038612" y="1952625"/>
            <a:ext cx="8135937" cy="295275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34" name="TextBox 233">
            <a:extLst>
              <a:ext uri="{FF2B5EF4-FFF2-40B4-BE49-F238E27FC236}">
                <a16:creationId xmlns:a16="http://schemas.microsoft.com/office/drawing/2014/main" id="{A90D9147-49C0-6A4B-9222-A40E04CA3632}"/>
              </a:ext>
            </a:extLst>
          </p:cNvPr>
          <p:cNvSpPr txBox="1"/>
          <p:nvPr/>
        </p:nvSpPr>
        <p:spPr>
          <a:xfrm>
            <a:off x="2394379" y="2562063"/>
            <a:ext cx="7424401" cy="173387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ts val="6500"/>
              </a:lnSpc>
            </a:pPr>
            <a:r>
              <a:rPr lang="en-US" sz="5400" b="1" dirty="0">
                <a:solidFill>
                  <a:schemeClr val="tx2"/>
                </a:solidFill>
                <a:latin typeface="Playfair Display" pitchFamily="2" charset="77"/>
                <a:ea typeface="Roboto" panose="02000000000000000000" pitchFamily="2" charset="0"/>
                <a:cs typeface="Arima Madurai Black" pitchFamily="2" charset="77"/>
              </a:rPr>
              <a:t>SDHSAA State One-Act Play Festival</a:t>
            </a:r>
          </a:p>
        </p:txBody>
      </p:sp>
    </p:spTree>
    <p:extLst>
      <p:ext uri="{BB962C8B-B14F-4D97-AF65-F5344CB8AC3E}">
        <p14:creationId xmlns:p14="http://schemas.microsoft.com/office/powerpoint/2010/main" val="2179595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D70DEB9A-9C13-C649-94EF-5BC638B91702}"/>
              </a:ext>
            </a:extLst>
          </p:cNvPr>
          <p:cNvSpPr/>
          <p:nvPr/>
        </p:nvSpPr>
        <p:spPr>
          <a:xfrm>
            <a:off x="706900" y="549275"/>
            <a:ext cx="10801349" cy="575945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6" name="TextBox 35"/>
          <p:cNvSpPr txBox="1"/>
          <p:nvPr/>
        </p:nvSpPr>
        <p:spPr>
          <a:xfrm>
            <a:off x="1204939" y="541055"/>
            <a:ext cx="4342943" cy="743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500"/>
              </a:lnSpc>
            </a:pPr>
            <a:r>
              <a:rPr lang="en-US" sz="3600" b="1" dirty="0">
                <a:solidFill>
                  <a:schemeClr val="bg1">
                    <a:lumMod val="10000"/>
                  </a:schemeClr>
                </a:solidFill>
                <a:latin typeface="Playfair Display" pitchFamily="2" charset="77"/>
                <a:cs typeface="Arima Madurai Semi" pitchFamily="2" charset="77"/>
              </a:rPr>
              <a:t>JUDGES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1032608" y="1141541"/>
            <a:ext cx="4400402" cy="505843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>
                    <a:lumMod val="10000"/>
                  </a:schemeClr>
                </a:solidFill>
                <a:latin typeface="Playfair Display" pitchFamily="2" charset="77"/>
                <a:ea typeface="Lato Light" panose="020F0502020204030203" pitchFamily="34" charset="0"/>
                <a:cs typeface="Arima Madurai Light" pitchFamily="2" charset="77"/>
              </a:rPr>
              <a:t>3-Judge Panel is assigned to judge one classification for entire festival.</a:t>
            </a:r>
          </a:p>
          <a:p>
            <a:pPr marL="285750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>
                    <a:lumMod val="10000"/>
                  </a:schemeClr>
                </a:solidFill>
                <a:latin typeface="Playfair Display" pitchFamily="2" charset="77"/>
                <a:ea typeface="Lato Light" panose="020F0502020204030203" pitchFamily="34" charset="0"/>
                <a:cs typeface="Arima Madurai Light" pitchFamily="2" charset="77"/>
              </a:rPr>
              <a:t>Must be collegiate level or professional in their field</a:t>
            </a:r>
          </a:p>
          <a:p>
            <a:pPr marL="285750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>
                    <a:lumMod val="10000"/>
                  </a:schemeClr>
                </a:solidFill>
                <a:latin typeface="Playfair Display" pitchFamily="2" charset="77"/>
                <a:ea typeface="Lato Light" panose="020F0502020204030203" pitchFamily="34" charset="0"/>
                <a:cs typeface="Arima Madurai Light" pitchFamily="2" charset="77"/>
              </a:rPr>
              <a:t>Digital Ballots</a:t>
            </a:r>
          </a:p>
          <a:p>
            <a:pPr marL="285750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>
                    <a:lumMod val="10000"/>
                  </a:schemeClr>
                </a:solidFill>
                <a:latin typeface="Playfair Display" pitchFamily="2" charset="77"/>
                <a:ea typeface="Lato Light" panose="020F0502020204030203" pitchFamily="34" charset="0"/>
                <a:cs typeface="Arima Madurai Light" pitchFamily="2" charset="77"/>
              </a:rPr>
              <a:t>Oral Critiques are given after each performance</a:t>
            </a:r>
          </a:p>
          <a:p>
            <a:pPr marL="285750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>
                    <a:lumMod val="10000"/>
                  </a:schemeClr>
                </a:solidFill>
                <a:latin typeface="Playfair Display" pitchFamily="2" charset="77"/>
                <a:ea typeface="Lato Light" panose="020F0502020204030203" pitchFamily="34" charset="0"/>
                <a:cs typeface="Arima Madurai Light" pitchFamily="2" charset="77"/>
              </a:rPr>
              <a:t>Sets and Lighting are NOT factors used in determining rating</a:t>
            </a:r>
          </a:p>
          <a:p>
            <a:pPr marL="285750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>
                    <a:lumMod val="10000"/>
                  </a:schemeClr>
                </a:solidFill>
                <a:latin typeface="Playfair Display" pitchFamily="2" charset="77"/>
                <a:ea typeface="Lato Light" panose="020F0502020204030203" pitchFamily="34" charset="0"/>
                <a:cs typeface="Arima Madurai Light" pitchFamily="2" charset="77"/>
              </a:rPr>
              <a:t>Each play is rated as Superior or Not Superior. </a:t>
            </a:r>
          </a:p>
          <a:p>
            <a:pPr marL="285750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>
                    <a:lumMod val="10000"/>
                  </a:schemeClr>
                </a:solidFill>
                <a:latin typeface="Playfair Display" pitchFamily="2" charset="77"/>
                <a:ea typeface="Lato Light" panose="020F0502020204030203" pitchFamily="34" charset="0"/>
                <a:cs typeface="Arima Madurai Light" pitchFamily="2" charset="77"/>
              </a:rPr>
              <a:t>2 out of 3 judges rating a Superior = Superior Award 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224F3733-9664-F343-B8E5-9BBF32F3EB5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tretch>
            <a:fillRect/>
          </a:stretch>
        </p:blipFill>
        <p:spPr>
          <a:xfrm>
            <a:off x="5433010" y="1462421"/>
            <a:ext cx="5895131" cy="393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1335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>
            <a:extLst>
              <a:ext uri="{FF2B5EF4-FFF2-40B4-BE49-F238E27FC236}">
                <a16:creationId xmlns:a16="http://schemas.microsoft.com/office/drawing/2014/main" id="{262189A0-6AA1-F949-B8C5-10DADF354242}"/>
              </a:ext>
            </a:extLst>
          </p:cNvPr>
          <p:cNvSpPr/>
          <p:nvPr/>
        </p:nvSpPr>
        <p:spPr>
          <a:xfrm>
            <a:off x="734759" y="645527"/>
            <a:ext cx="10801349" cy="575945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  <a:p>
            <a:pPr algn="ctr"/>
            <a:endParaRPr lang="es-ES_tradnl" dirty="0"/>
          </a:p>
          <a:p>
            <a:pPr algn="ctr"/>
            <a:endParaRPr lang="es-ES_tradnl" dirty="0"/>
          </a:p>
          <a:p>
            <a:pPr algn="ctr"/>
            <a:endParaRPr lang="es-ES_tradnl" dirty="0"/>
          </a:p>
          <a:p>
            <a:pPr algn="ctr"/>
            <a:endParaRPr lang="es-ES_tradnl" dirty="0"/>
          </a:p>
          <a:p>
            <a:pPr algn="ctr"/>
            <a:endParaRPr lang="es-ES_tradnl" dirty="0"/>
          </a:p>
          <a:p>
            <a:pPr algn="ctr"/>
            <a:endParaRPr lang="es-ES_tradnl" dirty="0"/>
          </a:p>
          <a:p>
            <a:pPr algn="ctr"/>
            <a:endParaRPr lang="es-ES_tradnl" dirty="0"/>
          </a:p>
          <a:p>
            <a:pPr algn="ctr"/>
            <a:endParaRPr lang="es-ES_tradnl" dirty="0"/>
          </a:p>
          <a:p>
            <a:pPr algn="ctr"/>
            <a:endParaRPr lang="es-ES_tradnl" dirty="0"/>
          </a:p>
          <a:p>
            <a:pPr algn="ctr"/>
            <a:endParaRPr lang="es-ES_tradnl" dirty="0"/>
          </a:p>
          <a:p>
            <a:pPr algn="ctr"/>
            <a:endParaRPr lang="es-ES_tradnl" dirty="0"/>
          </a:p>
          <a:p>
            <a:pPr algn="ctr"/>
            <a:endParaRPr lang="es-ES_tradnl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>
                    <a:lumMod val="10000"/>
                  </a:schemeClr>
                </a:solidFill>
              </a:rPr>
              <a:t>Students run sound and lights for their play.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>
                    <a:lumMod val="10000"/>
                  </a:schemeClr>
                </a:solidFill>
              </a:rPr>
              <a:t>Site host provides qualified sound and light techs to assist students in need, </a:t>
            </a:r>
          </a:p>
          <a:p>
            <a:pPr algn="ctr"/>
            <a:r>
              <a:rPr lang="en-US" sz="2400" b="1" dirty="0">
                <a:solidFill>
                  <a:schemeClr val="bg1">
                    <a:lumMod val="10000"/>
                  </a:schemeClr>
                </a:solidFill>
              </a:rPr>
              <a:t>as well as stage hands to help with curtains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>
                    <a:lumMod val="10000"/>
                  </a:schemeClr>
                </a:solidFill>
              </a:rPr>
              <a:t>Schools submit light plots/floor plans to site host prior to the festival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761464F-3D5A-614D-93E8-02ACD7A158E7}"/>
              </a:ext>
            </a:extLst>
          </p:cNvPr>
          <p:cNvSpPr>
            <a:spLocks/>
          </p:cNvSpPr>
          <p:nvPr/>
        </p:nvSpPr>
        <p:spPr bwMode="auto">
          <a:xfrm>
            <a:off x="4649928" y="788882"/>
            <a:ext cx="289124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3200" b="1" dirty="0">
                <a:solidFill>
                  <a:schemeClr val="bg1">
                    <a:lumMod val="10000"/>
                  </a:schemeClr>
                </a:solidFill>
                <a:latin typeface="Playfair Display" pitchFamily="2" charset="77"/>
                <a:ea typeface="Roboto" charset="0"/>
                <a:cs typeface="Poppins" pitchFamily="2" charset="77"/>
                <a:sym typeface="Bebas Neue" charset="0"/>
              </a:rPr>
              <a:t>Sound and Lights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ADEF324-6AF5-4449-9AE2-F237C74AE258}"/>
              </a:ext>
            </a:extLst>
          </p:cNvPr>
          <p:cNvSpPr txBox="1"/>
          <p:nvPr/>
        </p:nvSpPr>
        <p:spPr>
          <a:xfrm>
            <a:off x="8550653" y="2943920"/>
            <a:ext cx="1498144" cy="479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100" dirty="0">
                <a:solidFill>
                  <a:schemeClr val="bg2"/>
                </a:solidFill>
                <a:latin typeface="Playfair Display" pitchFamily="2" charset="77"/>
                <a:ea typeface="Lato" panose="020F0502020204030203" pitchFamily="34" charset="0"/>
                <a:cs typeface="Lato" panose="020F0502020204030203" pitchFamily="34" charset="0"/>
              </a:rPr>
              <a:t>Write your description here</a:t>
            </a:r>
          </a:p>
        </p:txBody>
      </p:sp>
      <p:sp>
        <p:nvSpPr>
          <p:cNvPr id="230" name="TextBox 229"/>
          <p:cNvSpPr txBox="1"/>
          <p:nvPr/>
        </p:nvSpPr>
        <p:spPr>
          <a:xfrm>
            <a:off x="2167842" y="2948881"/>
            <a:ext cx="1498144" cy="479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100" dirty="0">
                <a:solidFill>
                  <a:schemeClr val="bg2"/>
                </a:solidFill>
                <a:latin typeface="Playfair Display" pitchFamily="2" charset="77"/>
                <a:ea typeface="Lato" panose="020F0502020204030203" pitchFamily="34" charset="0"/>
                <a:cs typeface="Lato" panose="020F0502020204030203" pitchFamily="34" charset="0"/>
              </a:rPr>
              <a:t>Write your description here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1AA8462-9321-1F4C-AB30-7E6E93947384}"/>
              </a:ext>
            </a:extLst>
          </p:cNvPr>
          <p:cNvSpPr txBox="1"/>
          <p:nvPr/>
        </p:nvSpPr>
        <p:spPr>
          <a:xfrm>
            <a:off x="5347054" y="2931014"/>
            <a:ext cx="1498144" cy="479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100" dirty="0">
                <a:solidFill>
                  <a:schemeClr val="bg2"/>
                </a:solidFill>
                <a:latin typeface="Playfair Display" pitchFamily="2" charset="77"/>
                <a:ea typeface="Lato" panose="020F0502020204030203" pitchFamily="34" charset="0"/>
                <a:cs typeface="Lato" panose="020F0502020204030203" pitchFamily="34" charset="0"/>
              </a:rPr>
              <a:t>Write your description here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D3163F3-67ED-D149-AFFD-6EA92D12A8A9}"/>
              </a:ext>
            </a:extLst>
          </p:cNvPr>
          <p:cNvSpPr txBox="1"/>
          <p:nvPr/>
        </p:nvSpPr>
        <p:spPr>
          <a:xfrm>
            <a:off x="8624162" y="2248208"/>
            <a:ext cx="1348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2"/>
                </a:solidFill>
                <a:latin typeface="Playfair Display" pitchFamily="2" charset="77"/>
                <a:ea typeface="Roboto" charset="0"/>
                <a:cs typeface="Poppins" pitchFamily="2" charset="77"/>
              </a:rPr>
              <a:t>YOUR TITLE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0E670C-B0B4-5A4A-B84D-A513F8349B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5434" y="1643810"/>
            <a:ext cx="4622612" cy="26002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DB2FC3F-615C-504A-838D-06FA62EECA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4206" y="1554674"/>
            <a:ext cx="3692893" cy="276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271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022C3332-9824-E941-AC51-BF990A725BD7}"/>
              </a:ext>
            </a:extLst>
          </p:cNvPr>
          <p:cNvSpPr/>
          <p:nvPr/>
        </p:nvSpPr>
        <p:spPr>
          <a:xfrm>
            <a:off x="706900" y="549275"/>
            <a:ext cx="10801349" cy="575945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13223EF-3C28-CD44-8631-B0D3A78B67DB}"/>
              </a:ext>
            </a:extLst>
          </p:cNvPr>
          <p:cNvSpPr txBox="1"/>
          <p:nvPr/>
        </p:nvSpPr>
        <p:spPr>
          <a:xfrm>
            <a:off x="3602665" y="549275"/>
            <a:ext cx="4730718" cy="84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4000" b="1" dirty="0">
                <a:solidFill>
                  <a:schemeClr val="tx2"/>
                </a:solidFill>
                <a:latin typeface="Playfair Display" pitchFamily="2" charset="77"/>
                <a:ea typeface="Nunito Bold" charset="0"/>
                <a:cs typeface="Arima Madurai" pitchFamily="2" charset="77"/>
              </a:rPr>
              <a:t>AWARDS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30A731-C370-CA44-A149-27FEF40580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610" y="1392583"/>
            <a:ext cx="4038337" cy="30287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C28123-0EF9-014A-B407-76341807F0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6817" y="1392583"/>
            <a:ext cx="4033894" cy="30254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304F90-37E7-2540-A226-43680A4AB6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3577" y="3960280"/>
            <a:ext cx="3012707" cy="225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0257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>
            <a:extLst>
              <a:ext uri="{FF2B5EF4-FFF2-40B4-BE49-F238E27FC236}">
                <a16:creationId xmlns:a16="http://schemas.microsoft.com/office/drawing/2014/main" id="{BBC6BDEC-2F82-5C49-BB7F-3CC77C8DD1B2}"/>
              </a:ext>
            </a:extLst>
          </p:cNvPr>
          <p:cNvSpPr/>
          <p:nvPr/>
        </p:nvSpPr>
        <p:spPr>
          <a:xfrm>
            <a:off x="706900" y="549275"/>
            <a:ext cx="10987795" cy="575945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" name="TextBox 3"/>
          <p:cNvSpPr txBox="1"/>
          <p:nvPr/>
        </p:nvSpPr>
        <p:spPr>
          <a:xfrm>
            <a:off x="789272" y="956754"/>
            <a:ext cx="518801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Playfair Display" pitchFamily="2" charset="77"/>
                <a:cs typeface="Arima Madurai" pitchFamily="2" charset="77"/>
              </a:rPr>
              <a:t>Medals are given to Superior Ensembles, Superior Individual Performers, and Superior Plays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Playfair Display" pitchFamily="2" charset="77"/>
                <a:cs typeface="Arima Madurai" pitchFamily="2" charset="77"/>
              </a:rPr>
              <a:t>Judges determine ensembles for each play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Playfair Display" pitchFamily="2" charset="77"/>
                <a:cs typeface="Arima Madurai" pitchFamily="2" charset="77"/>
              </a:rPr>
              <a:t>The SDHSAA provides 20 medals for Superior Play cast members. Schools can purchase more if needed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Playfair Display" pitchFamily="2" charset="77"/>
                <a:cs typeface="Arima Madurai" pitchFamily="2" charset="77"/>
              </a:rPr>
              <a:t>Superior Plays also receive a plaque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Playfair Display" pitchFamily="2" charset="77"/>
                <a:cs typeface="Arima Madurai" pitchFamily="2" charset="77"/>
              </a:rPr>
              <a:t>Medals are also given to Superior Award winners in our Theatrical Design Contest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36D648-92A1-6E4C-BFD0-04A97FA0A5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903" y="1260908"/>
            <a:ext cx="5454316" cy="409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9407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>
            <a:extLst>
              <a:ext uri="{FF2B5EF4-FFF2-40B4-BE49-F238E27FC236}">
                <a16:creationId xmlns:a16="http://schemas.microsoft.com/office/drawing/2014/main" id="{9BD6E5A1-3EEF-9D40-83AA-F97BCB7AD564}"/>
              </a:ext>
            </a:extLst>
          </p:cNvPr>
          <p:cNvSpPr/>
          <p:nvPr/>
        </p:nvSpPr>
        <p:spPr>
          <a:xfrm>
            <a:off x="822403" y="586173"/>
            <a:ext cx="10801349" cy="575945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06" name="TextBox 205"/>
          <p:cNvSpPr txBox="1"/>
          <p:nvPr/>
        </p:nvSpPr>
        <p:spPr>
          <a:xfrm>
            <a:off x="3859737" y="788559"/>
            <a:ext cx="47266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>
                    <a:lumMod val="10000"/>
                  </a:schemeClr>
                </a:solidFill>
                <a:latin typeface="Playfair Display" pitchFamily="2" charset="77"/>
                <a:ea typeface="Nunito Bold" charset="0"/>
                <a:cs typeface="Arima Madurai Black" pitchFamily="2" charset="77"/>
              </a:rPr>
              <a:t>THEATRE DESIGN CONTEST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16D987-C455-CD4D-9265-7ECCD46A8E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363" y="1645921"/>
            <a:ext cx="5124411" cy="38433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953192-4064-284B-8F40-64C375DDF3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7492" y="1645921"/>
            <a:ext cx="5124411" cy="384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997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B7D66CF-552C-3F47-882C-F195E4C3AEA7}"/>
              </a:ext>
            </a:extLst>
          </p:cNvPr>
          <p:cNvSpPr/>
          <p:nvPr/>
        </p:nvSpPr>
        <p:spPr>
          <a:xfrm>
            <a:off x="601022" y="539650"/>
            <a:ext cx="10801349" cy="575945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3" name="TextBox 22"/>
          <p:cNvSpPr txBox="1"/>
          <p:nvPr/>
        </p:nvSpPr>
        <p:spPr>
          <a:xfrm>
            <a:off x="6352672" y="1481726"/>
            <a:ext cx="489925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latin typeface="Playfair Display" pitchFamily="2" charset="77"/>
                <a:ea typeface="Lato Light" panose="020F0502020204030203" pitchFamily="34" charset="0"/>
                <a:cs typeface="Arima Madurai Light" pitchFamily="2" charset="77"/>
              </a:rPr>
              <a:t>Set Design – must submit a floor plan, color rendering of the set, and a concept paper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latin typeface="Playfair Display" pitchFamily="2" charset="77"/>
                <a:ea typeface="Lato Light" panose="020F0502020204030203" pitchFamily="34" charset="0"/>
                <a:cs typeface="Arima Madurai Light" pitchFamily="2" charset="77"/>
              </a:rPr>
              <a:t>Costume Design – must submit renderings for 3 characters in the play, swatches of costume material(optional), and a concept paper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latin typeface="Playfair Display" pitchFamily="2" charset="77"/>
                <a:ea typeface="Lato Light" panose="020F0502020204030203" pitchFamily="34" charset="0"/>
                <a:cs typeface="Arima Madurai Light" pitchFamily="2" charset="77"/>
              </a:rPr>
              <a:t>Theatrical Marketing – must submit a mounted poster design, a press release, and a concept paper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latin typeface="Playfair Display" pitchFamily="2" charset="77"/>
                <a:ea typeface="Lato Light" panose="020F0502020204030203" pitchFamily="34" charset="0"/>
                <a:cs typeface="Arima Madurai Light" pitchFamily="2" charset="77"/>
              </a:rPr>
              <a:t>Title of Play to be used in contest is determined by Speech Advisory Committee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latin typeface="Playfair Display" pitchFamily="2" charset="77"/>
                <a:ea typeface="Lato Light" panose="020F0502020204030203" pitchFamily="34" charset="0"/>
                <a:cs typeface="Arima Madurai Light" pitchFamily="2" charset="77"/>
              </a:rPr>
              <a:t>Entries are judged on Interpretation, Execution, and Presentation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AB834D-DC40-CD4F-A831-38FA5C0148F4}"/>
              </a:ext>
            </a:extLst>
          </p:cNvPr>
          <p:cNvSpPr txBox="1"/>
          <p:nvPr/>
        </p:nvSpPr>
        <p:spPr>
          <a:xfrm>
            <a:off x="3859737" y="788559"/>
            <a:ext cx="47266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>
                    <a:lumMod val="10000"/>
                  </a:schemeClr>
                </a:solidFill>
                <a:latin typeface="Playfair Display" pitchFamily="2" charset="77"/>
                <a:ea typeface="Nunito Bold" charset="0"/>
                <a:cs typeface="Arima Madurai Black" pitchFamily="2" charset="77"/>
              </a:rPr>
              <a:t>THEATRE DESIGN CONTEST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76DC44-39D8-5943-8537-3D22364E9C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393" y="1857676"/>
            <a:ext cx="5495842" cy="366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19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0A86CE28-9F5D-A244-A62F-DA9040C8BAD3}"/>
              </a:ext>
            </a:extLst>
          </p:cNvPr>
          <p:cNvSpPr/>
          <p:nvPr/>
        </p:nvSpPr>
        <p:spPr>
          <a:xfrm>
            <a:off x="715208" y="543542"/>
            <a:ext cx="10801349" cy="575945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A3A0BF4F-1078-5C49-A1FC-E3EA37F6F163}"/>
              </a:ext>
            </a:extLst>
          </p:cNvPr>
          <p:cNvSpPr>
            <a:spLocks/>
          </p:cNvSpPr>
          <p:nvPr/>
        </p:nvSpPr>
        <p:spPr bwMode="auto">
          <a:xfrm>
            <a:off x="4088886" y="702523"/>
            <a:ext cx="405399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Playfair Display" pitchFamily="2" charset="77"/>
                <a:ea typeface="Roboto" charset="0"/>
                <a:cs typeface="Poppins" pitchFamily="2" charset="77"/>
                <a:sym typeface="Bebas Neue" charset="0"/>
              </a:rPr>
              <a:t>Upcoming Changes</a:t>
            </a:r>
            <a:endParaRPr lang="en-US" sz="4000" b="1" dirty="0">
              <a:solidFill>
                <a:schemeClr val="accent2"/>
              </a:solidFill>
              <a:latin typeface="Playfair Display" pitchFamily="2" charset="77"/>
              <a:ea typeface="Roboto" charset="0"/>
              <a:cs typeface="Poppins" pitchFamily="2" charset="77"/>
              <a:sym typeface="Bebas Neue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7634A1-CB67-1A4C-9578-1CA5EBE546FF}"/>
              </a:ext>
            </a:extLst>
          </p:cNvPr>
          <p:cNvSpPr txBox="1"/>
          <p:nvPr/>
        </p:nvSpPr>
        <p:spPr>
          <a:xfrm>
            <a:off x="1078029" y="1568917"/>
            <a:ext cx="52457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>
                    <a:lumMod val="10000"/>
                  </a:schemeClr>
                </a:solidFill>
              </a:rPr>
              <a:t>Awards for Tech Crew Members</a:t>
            </a:r>
          </a:p>
          <a:p>
            <a:endParaRPr lang="en-US" sz="2800" b="1" dirty="0">
              <a:solidFill>
                <a:schemeClr val="bg1">
                  <a:lumMod val="1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>
                    <a:lumMod val="10000"/>
                  </a:schemeClr>
                </a:solidFill>
              </a:rPr>
              <a:t>Rubric for Regional Contests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9A61A5-0383-9446-8FE5-4C5C47A88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732" y="3026013"/>
            <a:ext cx="3075699" cy="32048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D39250-8B54-B647-8229-8E7F1A024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6620" y="1858490"/>
            <a:ext cx="4551214" cy="39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894570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FA2532-CD2A-3042-A36F-8F9FE53E7DA9}"/>
              </a:ext>
            </a:extLst>
          </p:cNvPr>
          <p:cNvSpPr/>
          <p:nvPr/>
        </p:nvSpPr>
        <p:spPr>
          <a:xfrm>
            <a:off x="490888" y="327259"/>
            <a:ext cx="11213432" cy="621792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TextBox 8"/>
          <p:cNvSpPr txBox="1"/>
          <p:nvPr/>
        </p:nvSpPr>
        <p:spPr>
          <a:xfrm>
            <a:off x="3351754" y="246555"/>
            <a:ext cx="49452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tx2"/>
                </a:solidFill>
                <a:latin typeface="Playfair Display" pitchFamily="2" charset="77"/>
                <a:ea typeface="Nunito Bold" charset="0"/>
                <a:cs typeface="Arima Madurai Black" pitchFamily="2" charset="77"/>
              </a:rPr>
              <a:t>Questions?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9A52CE-7404-9048-983B-DE30BC27F5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5213" y="1650698"/>
            <a:ext cx="5395225" cy="4496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928389"/>
      </p:ext>
    </p:extLst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TextBox 228">
            <a:extLst>
              <a:ext uri="{FF2B5EF4-FFF2-40B4-BE49-F238E27FC236}">
                <a16:creationId xmlns:a16="http://schemas.microsoft.com/office/drawing/2014/main" id="{10A8AB7B-3F59-8743-B8F2-CED53883274E}"/>
              </a:ext>
            </a:extLst>
          </p:cNvPr>
          <p:cNvSpPr txBox="1"/>
          <p:nvPr/>
        </p:nvSpPr>
        <p:spPr>
          <a:xfrm>
            <a:off x="366624" y="1672181"/>
            <a:ext cx="704088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Playfair Display" pitchFamily="2" charset="77"/>
                <a:ea typeface="Lato Light" panose="020F0502020204030203" pitchFamily="34" charset="0"/>
                <a:cs typeface="Arima Madurai Light" pitchFamily="2" charset="77"/>
              </a:rPr>
              <a:t>First State One-Act Festival was held in 1956</a:t>
            </a:r>
          </a:p>
          <a:p>
            <a:endParaRPr lang="en-US" sz="2400" b="1" dirty="0">
              <a:solidFill>
                <a:schemeClr val="bg1">
                  <a:lumMod val="10000"/>
                </a:schemeClr>
              </a:solidFill>
              <a:latin typeface="Playfair Display" pitchFamily="2" charset="77"/>
              <a:ea typeface="Lato Light" panose="020F0502020204030203" pitchFamily="34" charset="0"/>
              <a:cs typeface="Arima Madurai Light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Playfair Display" pitchFamily="2" charset="77"/>
                <a:ea typeface="Lato Light" panose="020F0502020204030203" pitchFamily="34" charset="0"/>
                <a:cs typeface="Arima Madurai Light" pitchFamily="2" charset="77"/>
              </a:rPr>
              <a:t>Schools compete at District and/or regional level contests in order to qualify for the State Festival</a:t>
            </a:r>
          </a:p>
          <a:p>
            <a:endParaRPr lang="en-US" sz="2400" b="1" dirty="0">
              <a:solidFill>
                <a:schemeClr val="bg1">
                  <a:lumMod val="10000"/>
                </a:schemeClr>
              </a:solidFill>
              <a:latin typeface="Playfair Display" pitchFamily="2" charset="77"/>
              <a:ea typeface="Lato Light" panose="020F0502020204030203" pitchFamily="34" charset="0"/>
              <a:cs typeface="Arima Madurai Light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Playfair Display" pitchFamily="2" charset="77"/>
                <a:ea typeface="Lato Light" panose="020F0502020204030203" pitchFamily="34" charset="0"/>
                <a:cs typeface="Arima Madurai Light" pitchFamily="2" charset="77"/>
              </a:rPr>
              <a:t>30-minute time limit was later changed to 45-minute time limit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bg1">
                  <a:lumMod val="10000"/>
                </a:schemeClr>
              </a:solidFill>
              <a:latin typeface="Playfair Display" pitchFamily="2" charset="77"/>
              <a:ea typeface="Lato Light" panose="020F0502020204030203" pitchFamily="34" charset="0"/>
              <a:cs typeface="Arima Madurai Light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Playfair Display" pitchFamily="2" charset="77"/>
                <a:ea typeface="Lato Light" panose="020F0502020204030203" pitchFamily="34" charset="0"/>
                <a:cs typeface="Arima Madurai Light" pitchFamily="2" charset="77"/>
              </a:rPr>
              <a:t>Policies have become much more defined since the 1950’s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>
                  <a:lumMod val="10000"/>
                </a:schemeClr>
              </a:solidFill>
              <a:latin typeface="Playfair Display" pitchFamily="2" charset="77"/>
              <a:ea typeface="Lato Light" panose="020F0502020204030203" pitchFamily="34" charset="0"/>
              <a:cs typeface="Arima Madurai Light" pitchFamily="2" charset="77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03A7AB-083F-6842-933C-41E1CF78E5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7504" y="109728"/>
            <a:ext cx="4111503" cy="6629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F8990AF-D264-D24E-B1F5-E8813D2E2A83}"/>
              </a:ext>
            </a:extLst>
          </p:cNvPr>
          <p:cNvSpPr txBox="1"/>
          <p:nvPr/>
        </p:nvSpPr>
        <p:spPr>
          <a:xfrm>
            <a:off x="530352" y="384048"/>
            <a:ext cx="6291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>
                    <a:lumMod val="10000"/>
                  </a:schemeClr>
                </a:solidFill>
              </a:rPr>
              <a:t>A </a:t>
            </a:r>
            <a:r>
              <a:rPr lang="en-US" sz="1600" b="1" dirty="0">
                <a:solidFill>
                  <a:schemeClr val="bg1">
                    <a:lumMod val="10000"/>
                  </a:schemeClr>
                </a:solidFill>
              </a:rPr>
              <a:t>(</a:t>
            </a:r>
            <a:r>
              <a:rPr lang="en-US" sz="1600" b="1" i="1" dirty="0">
                <a:solidFill>
                  <a:schemeClr val="bg1">
                    <a:lumMod val="10000"/>
                  </a:schemeClr>
                </a:solidFill>
              </a:rPr>
              <a:t>very) </a:t>
            </a:r>
            <a:r>
              <a:rPr lang="en-US" sz="3600" b="1" dirty="0">
                <a:solidFill>
                  <a:schemeClr val="bg1">
                    <a:lumMod val="10000"/>
                  </a:schemeClr>
                </a:solidFill>
              </a:rPr>
              <a:t>Brief History</a:t>
            </a:r>
          </a:p>
        </p:txBody>
      </p:sp>
    </p:spTree>
    <p:extLst>
      <p:ext uri="{BB962C8B-B14F-4D97-AF65-F5344CB8AC3E}">
        <p14:creationId xmlns:p14="http://schemas.microsoft.com/office/powerpoint/2010/main" val="472338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>
            <a:extLst>
              <a:ext uri="{FF2B5EF4-FFF2-40B4-BE49-F238E27FC236}">
                <a16:creationId xmlns:a16="http://schemas.microsoft.com/office/drawing/2014/main" id="{AD5FDCB9-9FC2-EC48-9F56-920E494808CF}"/>
              </a:ext>
            </a:extLst>
          </p:cNvPr>
          <p:cNvSpPr/>
          <p:nvPr/>
        </p:nvSpPr>
        <p:spPr>
          <a:xfrm>
            <a:off x="1983752" y="627875"/>
            <a:ext cx="8135937" cy="1656521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097C74-47E3-8641-B7A9-8841213445E6}"/>
              </a:ext>
            </a:extLst>
          </p:cNvPr>
          <p:cNvSpPr txBox="1"/>
          <p:nvPr/>
        </p:nvSpPr>
        <p:spPr>
          <a:xfrm>
            <a:off x="1887120" y="1040636"/>
            <a:ext cx="82325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tx2"/>
                </a:solidFill>
                <a:latin typeface="Playfair Display" pitchFamily="2" charset="77"/>
                <a:ea typeface="Nunito Bold" charset="0"/>
                <a:cs typeface="Arima Madurai Black" pitchFamily="2" charset="77"/>
              </a:rPr>
              <a:t>Current Format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FEE216-9711-F847-8284-62B9EB7D6B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7168" y="2560610"/>
            <a:ext cx="6072472" cy="405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0644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D7C2F102-AB3C-3844-97B5-363FCF6BB1BF}"/>
              </a:ext>
            </a:extLst>
          </p:cNvPr>
          <p:cNvSpPr/>
          <p:nvPr/>
        </p:nvSpPr>
        <p:spPr>
          <a:xfrm>
            <a:off x="1613351" y="1030740"/>
            <a:ext cx="9263196" cy="4725167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6" name="TextBox 35"/>
          <p:cNvSpPr txBox="1"/>
          <p:nvPr/>
        </p:nvSpPr>
        <p:spPr>
          <a:xfrm>
            <a:off x="2606841" y="1650450"/>
            <a:ext cx="797934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  <a:latin typeface="Playfair Display" pitchFamily="2" charset="77"/>
                <a:ea typeface="Nunito Bold" charset="0"/>
                <a:cs typeface="Arima Madurai Semi" pitchFamily="2" charset="77"/>
              </a:rPr>
              <a:t>3 classifications – AA, A, and B.  Determined by school’s grades 9-11 Average Daily Membership</a:t>
            </a:r>
          </a:p>
          <a:p>
            <a:endParaRPr lang="en-US" sz="2400" b="1" dirty="0">
              <a:solidFill>
                <a:schemeClr val="tx2"/>
              </a:solidFill>
              <a:latin typeface="Playfair Display" pitchFamily="2" charset="77"/>
              <a:ea typeface="Nunito Bold" charset="0"/>
              <a:cs typeface="Arima Madurai Semi" pitchFamily="2" charset="7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  <a:latin typeface="Playfair Display" pitchFamily="2" charset="77"/>
                <a:ea typeface="Nunito Bold" charset="0"/>
                <a:cs typeface="Arima Madurai Semi" pitchFamily="2" charset="77"/>
              </a:rPr>
              <a:t>A &amp; B schools begin competition at the Region level</a:t>
            </a:r>
          </a:p>
          <a:p>
            <a:endParaRPr lang="en-US" sz="2400" b="1" dirty="0">
              <a:solidFill>
                <a:schemeClr val="tx2"/>
              </a:solidFill>
              <a:latin typeface="Playfair Display" pitchFamily="2" charset="77"/>
              <a:ea typeface="Nunito Bold" charset="0"/>
              <a:cs typeface="Arima Madurai Semi" pitchFamily="2" charset="7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  <a:latin typeface="Playfair Display" pitchFamily="2" charset="77"/>
                <a:ea typeface="Nunito Bold" charset="0"/>
                <a:cs typeface="Arima Madurai Semi" pitchFamily="2" charset="77"/>
              </a:rPr>
              <a:t>AA schools begin competition at the State level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tx2"/>
              </a:solidFill>
              <a:latin typeface="Playfair Display" pitchFamily="2" charset="77"/>
              <a:ea typeface="Nunito Bold" charset="0"/>
              <a:cs typeface="Arima Madurai Semi" pitchFamily="2" charset="7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  <a:latin typeface="Playfair Display" pitchFamily="2" charset="77"/>
                <a:ea typeface="Nunito Bold" charset="0"/>
                <a:cs typeface="Arima Madurai Semi" pitchFamily="2" charset="77"/>
              </a:rPr>
              <a:t>6 regional contest sites for class A schools/8 regional contest sites for class B schools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tx2"/>
              </a:solidFill>
              <a:latin typeface="Playfair Display" pitchFamily="2" charset="77"/>
              <a:ea typeface="Nunito Bold" charset="0"/>
              <a:cs typeface="Arima Madurai Semi" pitchFamily="2" charset="77"/>
            </a:endParaRPr>
          </a:p>
          <a:p>
            <a:endParaRPr lang="en-US" sz="2000" b="1" dirty="0">
              <a:solidFill>
                <a:schemeClr val="tx2"/>
              </a:solidFill>
              <a:latin typeface="Playfair Display" pitchFamily="2" charset="77"/>
              <a:ea typeface="Nunito Bold" charset="0"/>
              <a:cs typeface="Arima Madurai Semi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846315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D7C2F102-AB3C-3844-97B5-363FCF6BB1BF}"/>
              </a:ext>
            </a:extLst>
          </p:cNvPr>
          <p:cNvSpPr/>
          <p:nvPr/>
        </p:nvSpPr>
        <p:spPr>
          <a:xfrm>
            <a:off x="1260911" y="1155032"/>
            <a:ext cx="9664250" cy="456237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6" name="TextBox 35"/>
          <p:cNvSpPr txBox="1"/>
          <p:nvPr/>
        </p:nvSpPr>
        <p:spPr>
          <a:xfrm>
            <a:off x="2106329" y="1669701"/>
            <a:ext cx="797934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tx2"/>
                </a:solidFill>
                <a:latin typeface="Playfair Display" pitchFamily="2" charset="77"/>
                <a:ea typeface="Nunito Bold" charset="0"/>
                <a:cs typeface="Arima Madurai Semi" pitchFamily="2" charset="77"/>
              </a:rPr>
              <a:t>Participation</a:t>
            </a:r>
          </a:p>
          <a:p>
            <a:endParaRPr lang="en-US" sz="2000" b="1" dirty="0">
              <a:solidFill>
                <a:schemeClr val="tx2"/>
              </a:solidFill>
              <a:latin typeface="Playfair Display" pitchFamily="2" charset="77"/>
              <a:ea typeface="Nunito Bold" charset="0"/>
              <a:cs typeface="Arima Madurai Semi" pitchFamily="2" charset="7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  <a:latin typeface="Playfair Display" pitchFamily="2" charset="77"/>
                <a:ea typeface="Nunito Bold" charset="0"/>
                <a:cs typeface="Arima Madurai Semi" pitchFamily="2" charset="77"/>
              </a:rPr>
              <a:t>Class B – 55 - 60 schools per year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  <a:latin typeface="Playfair Display" pitchFamily="2" charset="77"/>
                <a:ea typeface="Nunito Bold" charset="0"/>
                <a:cs typeface="Arima Madurai Semi" pitchFamily="2" charset="77"/>
              </a:rPr>
              <a:t>Class A – 30 - 35 schools per year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  <a:latin typeface="Playfair Display" pitchFamily="2" charset="77"/>
                <a:ea typeface="Nunito Bold" charset="0"/>
                <a:cs typeface="Arima Madurai Semi" pitchFamily="2" charset="77"/>
              </a:rPr>
              <a:t>Class AA – 15 - 17 schools per year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tx2"/>
              </a:solidFill>
              <a:latin typeface="Playfair Display" pitchFamily="2" charset="77"/>
              <a:ea typeface="Nunito Bold" charset="0"/>
              <a:cs typeface="Arima Madurai Semi" pitchFamily="2" charset="7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  <a:latin typeface="Playfair Display" pitchFamily="2" charset="77"/>
                <a:ea typeface="Nunito Bold" charset="0"/>
                <a:cs typeface="Arima Madurai Semi" pitchFamily="2" charset="77"/>
              </a:rPr>
              <a:t>State Festival hosts an average of 17 (AA),  12 (A), and 16 (B) plays during the 3-day festival</a:t>
            </a:r>
          </a:p>
        </p:txBody>
      </p:sp>
    </p:spTree>
    <p:extLst>
      <p:ext uri="{BB962C8B-B14F-4D97-AF65-F5344CB8AC3E}">
        <p14:creationId xmlns:p14="http://schemas.microsoft.com/office/powerpoint/2010/main" val="28744875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>
            <a:extLst>
              <a:ext uri="{FF2B5EF4-FFF2-40B4-BE49-F238E27FC236}">
                <a16:creationId xmlns:a16="http://schemas.microsoft.com/office/drawing/2014/main" id="{52040B15-76C0-0C4D-A074-9FA05010DA64}"/>
              </a:ext>
            </a:extLst>
          </p:cNvPr>
          <p:cNvSpPr/>
          <p:nvPr/>
        </p:nvSpPr>
        <p:spPr>
          <a:xfrm>
            <a:off x="706900" y="549275"/>
            <a:ext cx="10801349" cy="575945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8CEB661-0986-574F-9D6B-99CF0FE09E75}"/>
              </a:ext>
            </a:extLst>
          </p:cNvPr>
          <p:cNvSpPr txBox="1"/>
          <p:nvPr/>
        </p:nvSpPr>
        <p:spPr>
          <a:xfrm>
            <a:off x="887389" y="1843950"/>
            <a:ext cx="536231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latin typeface="Playfair Display" pitchFamily="2" charset="77"/>
                <a:ea typeface="Lato Light" panose="020F0502020204030203" pitchFamily="34" charset="0"/>
                <a:cs typeface="Arima Madurai Light" pitchFamily="2" charset="77"/>
              </a:rPr>
              <a:t>Eligible students in grades 7 - 12</a:t>
            </a:r>
          </a:p>
          <a:p>
            <a:pPr marL="285750" indent="-28575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latin typeface="Playfair Display" pitchFamily="2" charset="77"/>
                <a:ea typeface="Lato Light" panose="020F0502020204030203" pitchFamily="34" charset="0"/>
                <a:cs typeface="Arima Madurai Light" pitchFamily="2" charset="77"/>
              </a:rPr>
              <a:t>Schools submit an “Intent to Participate” 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latin typeface="Playfair Display" pitchFamily="2" charset="77"/>
                <a:ea typeface="Lato Light" panose="020F0502020204030203" pitchFamily="34" charset="0"/>
                <a:cs typeface="Arima Madurai Light" pitchFamily="2" charset="77"/>
              </a:rPr>
              <a:t>Class A &amp; B schools are placed in regions – average participation is 6 - 8 class A &amp; B schools per region</a:t>
            </a:r>
          </a:p>
          <a:p>
            <a:endParaRPr lang="en-US" sz="2000" b="1" dirty="0">
              <a:solidFill>
                <a:schemeClr val="bg1">
                  <a:lumMod val="10000"/>
                </a:schemeClr>
              </a:solidFill>
              <a:latin typeface="Playfair Display" pitchFamily="2" charset="77"/>
              <a:ea typeface="Lato Light" panose="020F0502020204030203" pitchFamily="34" charset="0"/>
              <a:cs typeface="Arima Madurai Light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latin typeface="Playfair Display" pitchFamily="2" charset="77"/>
                <a:ea typeface="Lato Light" panose="020F0502020204030203" pitchFamily="34" charset="0"/>
                <a:cs typeface="Arima Madurai Light" pitchFamily="2" charset="77"/>
              </a:rPr>
              <a:t>Competition Season – January 13 – February 8</a:t>
            </a:r>
          </a:p>
          <a:p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latin typeface="Playfair Display" pitchFamily="2" charset="77"/>
                <a:ea typeface="Lato Light" panose="020F0502020204030203" pitchFamily="34" charset="0"/>
                <a:cs typeface="Arima Madurai Light" pitchFamily="2" charset="77"/>
              </a:rPr>
              <a:t> </a:t>
            </a:r>
            <a:r>
              <a:rPr lang="en-US" sz="2000" b="1" i="1" dirty="0">
                <a:solidFill>
                  <a:schemeClr val="bg1">
                    <a:lumMod val="10000"/>
                  </a:schemeClr>
                </a:solidFill>
                <a:latin typeface="Playfair Display" pitchFamily="2" charset="77"/>
                <a:ea typeface="Lato Light" panose="020F0502020204030203" pitchFamily="34" charset="0"/>
                <a:cs typeface="Arima Madurai Light" pitchFamily="2" charset="77"/>
              </a:rPr>
              <a:t>(no season restrictions on practices…only competitions</a:t>
            </a:r>
            <a:r>
              <a:rPr lang="en-US" b="1" i="1" dirty="0">
                <a:solidFill>
                  <a:schemeClr val="bg1">
                    <a:lumMod val="10000"/>
                  </a:schemeClr>
                </a:solidFill>
                <a:latin typeface="Playfair Display" pitchFamily="2" charset="77"/>
                <a:ea typeface="Lato Light" panose="020F0502020204030203" pitchFamily="34" charset="0"/>
                <a:cs typeface="Arima Madurai Light" pitchFamily="2" charset="77"/>
              </a:rPr>
              <a:t>)</a:t>
            </a:r>
            <a:endParaRPr lang="en-US" b="1" dirty="0">
              <a:solidFill>
                <a:schemeClr val="bg1">
                  <a:lumMod val="10000"/>
                </a:schemeClr>
              </a:solidFill>
              <a:latin typeface="Playfair Display" pitchFamily="2" charset="77"/>
              <a:ea typeface="Lato Light" panose="020F0502020204030203" pitchFamily="34" charset="0"/>
              <a:cs typeface="Arima Madurai Light" pitchFamily="2" charset="77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0C170A5-2BCC-1641-AC0F-97230E222901}"/>
              </a:ext>
            </a:extLst>
          </p:cNvPr>
          <p:cNvSpPr txBox="1"/>
          <p:nvPr/>
        </p:nvSpPr>
        <p:spPr>
          <a:xfrm>
            <a:off x="3742783" y="793839"/>
            <a:ext cx="48621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2"/>
                </a:solidFill>
                <a:latin typeface="Playfair Display" pitchFamily="2" charset="77"/>
                <a:ea typeface="Nunito Bold" charset="0"/>
                <a:cs typeface="Mukta SemiBold" panose="020B0000000000000000" pitchFamily="34" charset="77"/>
              </a:rPr>
              <a:t>Who Can Participate?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CDBDE4-34C6-2F44-A0AF-7FCC1740DC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0188" y="1746289"/>
            <a:ext cx="4821745" cy="362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6554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>
            <a:extLst>
              <a:ext uri="{FF2B5EF4-FFF2-40B4-BE49-F238E27FC236}">
                <a16:creationId xmlns:a16="http://schemas.microsoft.com/office/drawing/2014/main" id="{18B5F155-3177-994D-BFDB-528F088651C8}"/>
              </a:ext>
            </a:extLst>
          </p:cNvPr>
          <p:cNvSpPr/>
          <p:nvPr/>
        </p:nvSpPr>
        <p:spPr>
          <a:xfrm>
            <a:off x="863483" y="1578543"/>
            <a:ext cx="10491536" cy="4562374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>
                    <a:lumMod val="10000"/>
                  </a:schemeClr>
                </a:solidFill>
              </a:rPr>
              <a:t>Each region has a chairperson and a minimum of 2 directors on the region committee</a:t>
            </a:r>
          </a:p>
          <a:p>
            <a:endParaRPr lang="en-US" sz="2400" b="1" dirty="0">
              <a:solidFill>
                <a:schemeClr val="bg1">
                  <a:lumMod val="1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>
                    <a:lumMod val="10000"/>
                  </a:schemeClr>
                </a:solidFill>
              </a:rPr>
              <a:t>Chairperson and committee select dates and locations of their contests, hire judges, and handle all region finances</a:t>
            </a:r>
          </a:p>
          <a:p>
            <a:endParaRPr lang="en-US" sz="2400" b="1" dirty="0">
              <a:solidFill>
                <a:schemeClr val="bg1">
                  <a:lumMod val="1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>
                    <a:lumMod val="10000"/>
                  </a:schemeClr>
                </a:solidFill>
              </a:rPr>
              <a:t>Chairperson gets a stipend - $50 plus $10 for each participating play</a:t>
            </a:r>
          </a:p>
          <a:p>
            <a:endParaRPr lang="en-US" sz="2400" b="1" dirty="0">
              <a:solidFill>
                <a:schemeClr val="bg1">
                  <a:lumMod val="1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>
                    <a:lumMod val="10000"/>
                  </a:schemeClr>
                </a:solidFill>
              </a:rPr>
              <a:t>Region expenses are equally split up between all participating schools</a:t>
            </a:r>
          </a:p>
          <a:p>
            <a:endParaRPr lang="en-US" sz="2400" b="1" dirty="0">
              <a:solidFill>
                <a:schemeClr val="bg1">
                  <a:lumMod val="1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>
                    <a:lumMod val="10000"/>
                  </a:schemeClr>
                </a:solidFill>
              </a:rPr>
              <a:t>Top 2 plays in each region advance to the State Festival</a:t>
            </a:r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id="{B1B915CE-9815-BB42-A094-17ACA8E456EF}"/>
              </a:ext>
            </a:extLst>
          </p:cNvPr>
          <p:cNvSpPr txBox="1"/>
          <p:nvPr/>
        </p:nvSpPr>
        <p:spPr>
          <a:xfrm>
            <a:off x="3208425" y="351689"/>
            <a:ext cx="580165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tx2"/>
                </a:solidFill>
                <a:latin typeface="Playfair Display" pitchFamily="2" charset="77"/>
                <a:ea typeface="Nunito Bold" charset="0"/>
                <a:cs typeface="Arima Madurai Semi" pitchFamily="2" charset="77"/>
              </a:rPr>
              <a:t>Region Contests</a:t>
            </a:r>
          </a:p>
        </p:txBody>
      </p:sp>
    </p:spTree>
    <p:extLst>
      <p:ext uri="{BB962C8B-B14F-4D97-AF65-F5344CB8AC3E}">
        <p14:creationId xmlns:p14="http://schemas.microsoft.com/office/powerpoint/2010/main" val="1607833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>
            <a:extLst>
              <a:ext uri="{FF2B5EF4-FFF2-40B4-BE49-F238E27FC236}">
                <a16:creationId xmlns:a16="http://schemas.microsoft.com/office/drawing/2014/main" id="{447247A8-C053-3B4A-9E74-7017CBB1A457}"/>
              </a:ext>
            </a:extLst>
          </p:cNvPr>
          <p:cNvSpPr/>
          <p:nvPr/>
        </p:nvSpPr>
        <p:spPr>
          <a:xfrm>
            <a:off x="603999" y="530025"/>
            <a:ext cx="10801349" cy="575945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466362-2756-9741-8C0C-026417C1D137}"/>
              </a:ext>
            </a:extLst>
          </p:cNvPr>
          <p:cNvSpPr txBox="1"/>
          <p:nvPr/>
        </p:nvSpPr>
        <p:spPr>
          <a:xfrm>
            <a:off x="3831373" y="2709906"/>
            <a:ext cx="4307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>
                    <a:lumMod val="10000"/>
                  </a:schemeClr>
                </a:solidFill>
                <a:latin typeface="Playfair Display" pitchFamily="2" charset="77"/>
                <a:ea typeface="Nunito Bold" charset="0"/>
                <a:cs typeface="Arima Madurai Semi" pitchFamily="2" charset="77"/>
              </a:rPr>
              <a:t>STATE FESTIVAL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6AC3EB-D18B-344C-A1EB-F82E913628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320" y="1364069"/>
            <a:ext cx="3273089" cy="40913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60B087-1C71-EE47-B46F-61C9E8B0B2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836" y="1015466"/>
            <a:ext cx="3184885" cy="478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3391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>
            <a:extLst>
              <a:ext uri="{FF2B5EF4-FFF2-40B4-BE49-F238E27FC236}">
                <a16:creationId xmlns:a16="http://schemas.microsoft.com/office/drawing/2014/main" id="{48B371F6-B2C8-5144-809E-D482666BB995}"/>
              </a:ext>
            </a:extLst>
          </p:cNvPr>
          <p:cNvSpPr/>
          <p:nvPr/>
        </p:nvSpPr>
        <p:spPr>
          <a:xfrm>
            <a:off x="706900" y="549275"/>
            <a:ext cx="10801349" cy="575945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7A32C5-C8AB-DB4B-9B57-02507671854B}"/>
              </a:ext>
            </a:extLst>
          </p:cNvPr>
          <p:cNvSpPr txBox="1"/>
          <p:nvPr/>
        </p:nvSpPr>
        <p:spPr>
          <a:xfrm>
            <a:off x="960069" y="1411654"/>
            <a:ext cx="45012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Playfair Display" pitchFamily="2" charset="77"/>
                <a:cs typeface="Arima Madurai Semi" pitchFamily="2" charset="77"/>
              </a:rPr>
              <a:t>SCHEDULE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F719D93-2190-7B47-9309-CB2E33164E29}"/>
              </a:ext>
            </a:extLst>
          </p:cNvPr>
          <p:cNvSpPr txBox="1"/>
          <p:nvPr/>
        </p:nvSpPr>
        <p:spPr>
          <a:xfrm>
            <a:off x="1084706" y="2878923"/>
            <a:ext cx="10491537" cy="2978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Playfair Display" pitchFamily="2" charset="77"/>
                <a:ea typeface="Lato Light" panose="020F0502020204030203" pitchFamily="34" charset="0"/>
                <a:cs typeface="Arima Madurai Light" pitchFamily="2" charset="77"/>
              </a:rPr>
              <a:t>Shows run every 45 minutes </a:t>
            </a:r>
          </a:p>
          <a:p>
            <a:pPr algn="just">
              <a:lnSpc>
                <a:spcPts val="2500"/>
              </a:lnSpc>
            </a:pPr>
            <a:endParaRPr lang="en-US" sz="2400" b="1" dirty="0">
              <a:solidFill>
                <a:schemeClr val="bg1">
                  <a:lumMod val="10000"/>
                </a:schemeClr>
              </a:solidFill>
              <a:latin typeface="Playfair Display" pitchFamily="2" charset="77"/>
              <a:ea typeface="Lato Light" panose="020F0502020204030203" pitchFamily="34" charset="0"/>
              <a:cs typeface="Arima Madurai Light" pitchFamily="2" charset="77"/>
            </a:endParaRPr>
          </a:p>
          <a:p>
            <a:pPr marL="285750" indent="-285750" algn="just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Playfair Display" pitchFamily="2" charset="77"/>
                <a:ea typeface="Lato Light" panose="020F0502020204030203" pitchFamily="34" charset="0"/>
                <a:cs typeface="Arima Madurai Light" pitchFamily="2" charset="77"/>
              </a:rPr>
              <a:t>Thursday - 9am thru 9:45pm</a:t>
            </a:r>
          </a:p>
          <a:p>
            <a:pPr algn="just">
              <a:lnSpc>
                <a:spcPts val="2500"/>
              </a:lnSpc>
            </a:pPr>
            <a:endParaRPr lang="en-US" sz="2400" b="1" dirty="0">
              <a:solidFill>
                <a:schemeClr val="bg1">
                  <a:lumMod val="10000"/>
                </a:schemeClr>
              </a:solidFill>
              <a:latin typeface="Playfair Display" pitchFamily="2" charset="77"/>
              <a:ea typeface="Lato Light" panose="020F0502020204030203" pitchFamily="34" charset="0"/>
              <a:cs typeface="Arima Madurai Light" pitchFamily="2" charset="77"/>
            </a:endParaRPr>
          </a:p>
          <a:p>
            <a:pPr marL="285750" indent="-285750" algn="just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Playfair Display" pitchFamily="2" charset="77"/>
                <a:ea typeface="Lato Light" panose="020F0502020204030203" pitchFamily="34" charset="0"/>
                <a:cs typeface="Arima Madurai Light" pitchFamily="2" charset="77"/>
              </a:rPr>
              <a:t>Friday – 8am thru 9:45pm</a:t>
            </a:r>
          </a:p>
          <a:p>
            <a:pPr algn="just">
              <a:lnSpc>
                <a:spcPts val="2500"/>
              </a:lnSpc>
            </a:pPr>
            <a:endParaRPr lang="en-US" sz="2400" b="1" dirty="0">
              <a:solidFill>
                <a:schemeClr val="bg1">
                  <a:lumMod val="10000"/>
                </a:schemeClr>
              </a:solidFill>
              <a:latin typeface="Playfair Display" pitchFamily="2" charset="77"/>
              <a:ea typeface="Lato Light" panose="020F0502020204030203" pitchFamily="34" charset="0"/>
              <a:cs typeface="Arima Madurai Light" pitchFamily="2" charset="77"/>
            </a:endParaRPr>
          </a:p>
          <a:p>
            <a:pPr marL="285750" indent="-285750" algn="just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Playfair Display" pitchFamily="2" charset="77"/>
                <a:ea typeface="Lato Light" panose="020F0502020204030203" pitchFamily="34" charset="0"/>
                <a:cs typeface="Arima Madurai Light" pitchFamily="2" charset="77"/>
              </a:rPr>
              <a:t>Saturday – 8am thru 5pm with awards immediately following final play</a:t>
            </a:r>
          </a:p>
          <a:p>
            <a:pPr marL="285750" indent="-285750" algn="just">
              <a:lnSpc>
                <a:spcPts val="2500"/>
              </a:lnSpc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bg1">
                  <a:lumMod val="10000"/>
                </a:schemeClr>
              </a:solidFill>
              <a:latin typeface="Playfair Display" pitchFamily="2" charset="77"/>
              <a:ea typeface="Lato Light" panose="020F0502020204030203" pitchFamily="34" charset="0"/>
              <a:cs typeface="Arima Madurai Light" pitchFamily="2" charset="77"/>
            </a:endParaRPr>
          </a:p>
          <a:p>
            <a:pPr marL="285750" indent="-285750" algn="just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Playfair Display" pitchFamily="2" charset="77"/>
                <a:ea typeface="Lato Light" panose="020F0502020204030203" pitchFamily="34" charset="0"/>
                <a:cs typeface="Arima Madurai Light" pitchFamily="2" charset="77"/>
              </a:rPr>
              <a:t>Plays alternate between 3 classes (AA, A, B)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C03CD2-DFB8-E54A-918E-6208155969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458" y="1360156"/>
            <a:ext cx="5061819" cy="337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2312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PTIFY - Elegant White - Light">
      <a:dk1>
        <a:srgbClr val="6A6A6A"/>
      </a:dk1>
      <a:lt1>
        <a:srgbClr val="DDDEE0"/>
      </a:lt1>
      <a:dk2>
        <a:srgbClr val="2D0319"/>
      </a:dk2>
      <a:lt2>
        <a:srgbClr val="FBFBFB"/>
      </a:lt2>
      <a:accent1>
        <a:srgbClr val="BAA7B0"/>
      </a:accent1>
      <a:accent2>
        <a:srgbClr val="8593AA"/>
      </a:accent2>
      <a:accent3>
        <a:srgbClr val="A77643"/>
      </a:accent3>
      <a:accent4>
        <a:srgbClr val="DBDBDB"/>
      </a:accent4>
      <a:accent5>
        <a:srgbClr val="2D0319"/>
      </a:accent5>
      <a:accent6>
        <a:srgbClr val="776472"/>
      </a:accent6>
      <a:hlink>
        <a:srgbClr val="2C0419"/>
      </a:hlink>
      <a:folHlink>
        <a:srgbClr val="BAA7B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4381</TotalTime>
  <Words>656</Words>
  <Application>Microsoft Macintosh PowerPoint</Application>
  <PresentationFormat>Widescreen</PresentationFormat>
  <Paragraphs>104</Paragraphs>
  <Slides>17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6" baseType="lpstr">
      <vt:lpstr>Arial Unicode MS</vt:lpstr>
      <vt:lpstr>Arial</vt:lpstr>
      <vt:lpstr>Arima Madurai</vt:lpstr>
      <vt:lpstr>Arima Madurai Black</vt:lpstr>
      <vt:lpstr>Arima Madurai Light</vt:lpstr>
      <vt:lpstr>Arima Madurai Semi</vt:lpstr>
      <vt:lpstr>Bebas Neue</vt:lpstr>
      <vt:lpstr>Calibri</vt:lpstr>
      <vt:lpstr>Calibri Light</vt:lpstr>
      <vt:lpstr>Lato</vt:lpstr>
      <vt:lpstr>Lato Light</vt:lpstr>
      <vt:lpstr>Mukta SemiBold</vt:lpstr>
      <vt:lpstr>Nunito Bold</vt:lpstr>
      <vt:lpstr>Playfair Display</vt:lpstr>
      <vt:lpstr>Poppins</vt:lpstr>
      <vt:lpstr>Roboto</vt:lpstr>
      <vt:lpstr>Roboto Regular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Jetfabrik Design</dc:creator>
  <cp:lastModifiedBy>Microsoft Office User</cp:lastModifiedBy>
  <cp:revision>226</cp:revision>
  <dcterms:created xsi:type="dcterms:W3CDTF">2018-12-21T22:04:22Z</dcterms:created>
  <dcterms:modified xsi:type="dcterms:W3CDTF">2019-09-10T20:59:31Z</dcterms:modified>
</cp:coreProperties>
</file>