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62" r:id="rId5"/>
    <p:sldId id="263" r:id="rId6"/>
    <p:sldId id="258" r:id="rId7"/>
    <p:sldId id="264" r:id="rId8"/>
    <p:sldId id="265" r:id="rId9"/>
    <p:sldId id="266" r:id="rId10"/>
    <p:sldId id="267" r:id="rId11"/>
    <p:sldId id="289" r:id="rId12"/>
    <p:sldId id="268" r:id="rId13"/>
    <p:sldId id="269" r:id="rId14"/>
    <p:sldId id="270" r:id="rId15"/>
    <p:sldId id="271" r:id="rId16"/>
    <p:sldId id="287" r:id="rId17"/>
    <p:sldId id="272" r:id="rId18"/>
    <p:sldId id="273" r:id="rId19"/>
    <p:sldId id="274" r:id="rId20"/>
    <p:sldId id="275" r:id="rId21"/>
    <p:sldId id="276" r:id="rId22"/>
    <p:sldId id="277" r:id="rId23"/>
    <p:sldId id="288" r:id="rId24"/>
    <p:sldId id="278" r:id="rId25"/>
    <p:sldId id="290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B"/>
    <a:srgbClr val="D5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38392C-5B1B-4091-92F5-0AF516E230C0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BD201C-12E2-4DBB-9A5B-6B389EAE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C896CC-00FF-4966-96CE-D3E3C41D982D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4E09B2-6408-441F-BB3F-D03E0D1A7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tudents.jpg"/>
          <p:cNvPicPr>
            <a:picLocks noChangeAspect="1"/>
          </p:cNvPicPr>
          <p:nvPr userDrawn="1"/>
        </p:nvPicPr>
        <p:blipFill rotWithShape="1">
          <a:blip r:embed="rId2" cstate="print"/>
          <a:srcRect t="1465" b="23846"/>
          <a:stretch/>
        </p:blipFill>
        <p:spPr bwMode="auto">
          <a:xfrm>
            <a:off x="0" y="-1"/>
            <a:ext cx="121920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28131" y="4646730"/>
            <a:ext cx="183095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923E497-8267-4CFA-A22A-57165CF45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" y="5183979"/>
            <a:ext cx="1235909" cy="1442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2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13DC-30C4-4EB6-933B-B35831C7F715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FA01-9D33-4534-80B3-5D3504E70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1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7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por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7DAFF-18A1-43A8-B015-E70E6D39270B}"/>
              </a:ext>
            </a:extLst>
          </p:cNvPr>
          <p:cNvSpPr txBox="1"/>
          <p:nvPr userDrawn="1"/>
        </p:nvSpPr>
        <p:spPr>
          <a:xfrm>
            <a:off x="428131" y="4646730"/>
            <a:ext cx="183095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5DAA2C-5AE1-49C9-9B6D-8287738C7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" y="5183979"/>
            <a:ext cx="1235909" cy="1442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58DB-0473-49E7-8FCF-E3C60A592785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6EB7-24C7-4ADB-A469-6D576C7B8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oints of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Points of Emphasis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74E5-FD7F-4BE5-A52F-7CC3448DC73D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5D8C-5BF0-4062-847A-4E374A8FC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l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Rule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7758-ACCC-4E26-AC66-857E65430FDE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71D9-E60A-4956-946F-F01E7608B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Editori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Editorial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14A39-A647-43F0-BD87-446DC46F0454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D8F9-E0FA-433A-A2CD-F6F13C290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Manu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Manual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A03E-429E-4287-B460-5A3D2507CEB5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0F9E-214F-4EC5-88BA-BF682F9F1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Rules 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Rules Reminder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96BE-6D36-4222-847D-ED1890045996}" type="datetimeFigureOut">
              <a:rPr lang="en-US"/>
              <a:pPr>
                <a:defRPr/>
              </a:pPr>
              <a:t>9/16/2019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A9DB-E291-4943-BA24-3492DBA58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13250"/>
            <a:ext cx="12192000" cy="2452688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868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EADF041-D3E6-4D5D-A3BD-AE5CD7B06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354" y="4851985"/>
            <a:ext cx="1260256" cy="147117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0800000">
            <a:off x="364067" y="412750"/>
            <a:ext cx="508000" cy="64452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40985" y="525463"/>
            <a:ext cx="10026649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0985" y="1989139"/>
            <a:ext cx="10026649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6819" y="6516688"/>
            <a:ext cx="28448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095B79-01CE-4ED0-989F-2DE6BB02611A}" type="datetimeFigureOut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7018" y="6524624"/>
            <a:ext cx="1991783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www.nfhs.org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516688"/>
            <a:ext cx="1388533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B5F1B-DC25-41F9-B0A8-DDD82FCDF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185" y="0"/>
            <a:ext cx="4023783" cy="42068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184" y="1874838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4184" y="6524625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670984" y="855664"/>
            <a:ext cx="1132416" cy="650875"/>
            <a:chOff x="502921" y="856420"/>
            <a:chExt cx="850391" cy="649605"/>
          </a:xfrm>
          <a:solidFill>
            <a:srgbClr val="00205B"/>
          </a:solidFill>
        </p:grpSpPr>
        <p:sp>
          <p:nvSpPr>
            <p:cNvPr id="19" name="Freeform 18"/>
            <p:cNvSpPr/>
            <p:nvPr userDrawn="1"/>
          </p:nvSpPr>
          <p:spPr>
            <a:xfrm>
              <a:off x="504510" y="1376104"/>
              <a:ext cx="149415" cy="129921"/>
            </a:xfrm>
            <a:custGeom>
              <a:avLst/>
              <a:gdLst>
                <a:gd name="connsiteX0" fmla="*/ 0 w 148590"/>
                <a:gd name="connsiteY0" fmla="*/ 0 h 129540"/>
                <a:gd name="connsiteX1" fmla="*/ 148590 w 148590"/>
                <a:gd name="connsiteY1" fmla="*/ 0 h 129540"/>
                <a:gd name="connsiteX2" fmla="*/ 148590 w 148590"/>
                <a:gd name="connsiteY2" fmla="*/ 129540 h 129540"/>
                <a:gd name="connsiteX3" fmla="*/ 0 w 148590"/>
                <a:gd name="connsiteY3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" h="129540">
                  <a:moveTo>
                    <a:pt x="0" y="0"/>
                  </a:moveTo>
                  <a:lnTo>
                    <a:pt x="148590" y="0"/>
                  </a:lnTo>
                  <a:lnTo>
                    <a:pt x="148590" y="1295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502921" y="856420"/>
              <a:ext cx="850391" cy="521268"/>
            </a:xfrm>
            <a:custGeom>
              <a:avLst/>
              <a:gdLst>
                <a:gd name="connsiteX0" fmla="*/ 1905 w 942975"/>
                <a:gd name="connsiteY0" fmla="*/ 0 h 521970"/>
                <a:gd name="connsiteX1" fmla="*/ 0 w 942975"/>
                <a:gd name="connsiteY1" fmla="*/ 520065 h 521970"/>
                <a:gd name="connsiteX2" fmla="*/ 775335 w 942975"/>
                <a:gd name="connsiteY2" fmla="*/ 521970 h 521970"/>
                <a:gd name="connsiteX3" fmla="*/ 942975 w 942975"/>
                <a:gd name="connsiteY3" fmla="*/ 222885 h 521970"/>
                <a:gd name="connsiteX4" fmla="*/ 775335 w 942975"/>
                <a:gd name="connsiteY4" fmla="*/ 1905 h 521970"/>
                <a:gd name="connsiteX5" fmla="*/ 1905 w 94297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6098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4193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8690"/>
                <a:gd name="connsiteY0" fmla="*/ 0 h 521970"/>
                <a:gd name="connsiteX1" fmla="*/ 0 w 948690"/>
                <a:gd name="connsiteY1" fmla="*/ 520065 h 521970"/>
                <a:gd name="connsiteX2" fmla="*/ 775335 w 948690"/>
                <a:gd name="connsiteY2" fmla="*/ 521970 h 521970"/>
                <a:gd name="connsiteX3" fmla="*/ 948690 w 948690"/>
                <a:gd name="connsiteY3" fmla="*/ 253365 h 521970"/>
                <a:gd name="connsiteX4" fmla="*/ 775335 w 948690"/>
                <a:gd name="connsiteY4" fmla="*/ 1905 h 521970"/>
                <a:gd name="connsiteX5" fmla="*/ 1905 w 948690"/>
                <a:gd name="connsiteY5" fmla="*/ 0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8690" h="521970">
                  <a:moveTo>
                    <a:pt x="1905" y="0"/>
                  </a:moveTo>
                  <a:lnTo>
                    <a:pt x="0" y="520065"/>
                  </a:lnTo>
                  <a:lnTo>
                    <a:pt x="775335" y="521970"/>
                  </a:lnTo>
                  <a:lnTo>
                    <a:pt x="948690" y="253365"/>
                  </a:lnTo>
                  <a:lnTo>
                    <a:pt x="775335" y="1905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2A48D90-DD2B-46BD-B85A-7510DDBBAC4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2" y="5749230"/>
            <a:ext cx="813855" cy="950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89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sldNum="0"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kern="1200" cap="all">
          <a:solidFill>
            <a:srgbClr val="00205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llanovau.com/resources/project-management/soft-skills-project-managers/" TargetMode="External"/><Relationship Id="rId2" Type="http://schemas.openxmlformats.org/officeDocument/2006/relationships/hyperlink" Target="https://www.inc.com/scott-maxwell/the-future-of-work-as-a-lifestyle-choice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hebalancecareers.com/top-industries-hiring-project-managers-413499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VaFVa7HYj4" TargetMode="External"/><Relationship Id="rId2" Type="http://schemas.openxmlformats.org/officeDocument/2006/relationships/hyperlink" Target="https://youtu.be/pcsLLgUb7_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llaboutlean.com/toyota-kata/" TargetMode="External"/><Relationship Id="rId4" Type="http://schemas.openxmlformats.org/officeDocument/2006/relationships/hyperlink" Target="https://leankit.com/blog/2012/01/guest-post-using-kanban-in-the-classro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llanovau.com/resources/project-management/soft-skills-project-manager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dirty="0"/>
              <a:t>Project Management Tools: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tx2"/>
                </a:solidFill>
              </a:rPr>
              <a:t>For Your Sanity and Their Empowerment</a:t>
            </a:r>
          </a:p>
          <a:p>
            <a:r>
              <a:rPr lang="en-US" sz="3500" b="1" dirty="0">
                <a:solidFill>
                  <a:schemeClr val="tx2"/>
                </a:solidFill>
              </a:rPr>
              <a:t>Kevin J. Berlat, and Kimberly Bayan-Berlat – Mesa HS</a:t>
            </a:r>
            <a:endParaRPr lang="en-US" sz="4000" b="1" dirty="0">
              <a:solidFill>
                <a:schemeClr val="tx2"/>
              </a:solidFill>
            </a:endParaRPr>
          </a:p>
          <a:p>
            <a:endParaRPr lang="en-US" sz="2500" b="1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National Performing Arts Conference 2019</a:t>
            </a:r>
          </a:p>
          <a:p>
            <a:endParaRPr lang="en-US" sz="25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574" y="830943"/>
            <a:ext cx="8825659" cy="706964"/>
          </a:xfrm>
        </p:spPr>
        <p:txBody>
          <a:bodyPr/>
          <a:lstStyle/>
          <a:p>
            <a:r>
              <a:rPr lang="en" dirty="0"/>
              <a:t>SCRUM </a:t>
            </a:r>
            <a:r>
              <a:rPr lang="en" b="1" dirty="0">
                <a:solidFill>
                  <a:srgbClr val="FF9900"/>
                </a:solidFill>
              </a:rPr>
              <a:t>KEYS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SCOPING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How long is the sprint?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What are the tasks?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What is the end result?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When is it feasible to be done?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CONSISTENCY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" sz="2600" dirty="0"/>
              <a:t>Is real progress being made?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" sz="2600" dirty="0"/>
              <a:t>Do you have to adjust?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" sz="2600" dirty="0"/>
              <a:t>Are we still within scope?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" sz="2600" dirty="0"/>
              <a:t>Are we just going through the motions?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RETROSPECTIVE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What went right?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What went wrong?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What can we fix now?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What can we do better?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417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4;p31"/>
          <p:cNvSpPr txBox="1"/>
          <p:nvPr/>
        </p:nvSpPr>
        <p:spPr>
          <a:xfrm>
            <a:off x="2980050" y="219889"/>
            <a:ext cx="5236294" cy="963079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FF9900"/>
                </a:solidFill>
                <a:latin typeface="+mj-lt"/>
                <a:ea typeface="Karla"/>
                <a:cs typeface="Karla"/>
                <a:sym typeface="Karla"/>
              </a:rPr>
              <a:t>SPRINT PLANNING</a:t>
            </a:r>
            <a:endParaRPr lang="en" sz="2000" b="1" dirty="0">
              <a:solidFill>
                <a:srgbClr val="FF9900"/>
              </a:solidFill>
              <a:latin typeface="+mj-lt"/>
              <a:ea typeface="Karla"/>
              <a:cs typeface="Karla"/>
              <a:sym typeface="Karla"/>
            </a:endParaRPr>
          </a:p>
          <a:p>
            <a:pPr algn="ctr"/>
            <a:r>
              <a:rPr lang="en" sz="1600" i="1" dirty="0">
                <a:solidFill>
                  <a:srgbClr val="7030A0"/>
                </a:solidFill>
                <a:latin typeface="+mj-lt"/>
                <a:ea typeface="Karla"/>
                <a:cs typeface="Karla"/>
                <a:sym typeface="Karla"/>
              </a:rPr>
              <a:t>Determine what needs to be done and in what amount of time.  Helps to work in phases.</a:t>
            </a:r>
            <a:endParaRPr sz="1600" b="1" i="1" dirty="0">
              <a:solidFill>
                <a:srgbClr val="7030A0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351;p31"/>
          <p:cNvSpPr txBox="1"/>
          <p:nvPr/>
        </p:nvSpPr>
        <p:spPr>
          <a:xfrm>
            <a:off x="2980050" y="1949619"/>
            <a:ext cx="5236294" cy="953661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FF9900"/>
                </a:solidFill>
                <a:latin typeface="+mj-lt"/>
                <a:ea typeface="Karla"/>
                <a:cs typeface="Karla"/>
                <a:sym typeface="Karla"/>
              </a:rPr>
              <a:t>DAILY SCRUM</a:t>
            </a:r>
            <a:endParaRPr lang="en" sz="2000" b="1" dirty="0">
              <a:solidFill>
                <a:srgbClr val="FF9900"/>
              </a:solidFill>
              <a:latin typeface="+mj-lt"/>
              <a:ea typeface="Karla"/>
              <a:cs typeface="Karla"/>
              <a:sym typeface="Karla"/>
            </a:endParaRPr>
          </a:p>
          <a:p>
            <a:pPr algn="ctr"/>
            <a:r>
              <a:rPr lang="en" sz="1600" i="1" dirty="0">
                <a:solidFill>
                  <a:srgbClr val="7030A0"/>
                </a:solidFill>
                <a:latin typeface="+mj-lt"/>
                <a:ea typeface="Karla"/>
                <a:cs typeface="Karla"/>
                <a:sym typeface="Karla"/>
              </a:rPr>
              <a:t>A daily meeting to determine what has been completed and what has a roadblock.  (</a:t>
            </a:r>
            <a:r>
              <a:rPr lang="en-US" sz="1600" i="1" dirty="0">
                <a:solidFill>
                  <a:srgbClr val="7030A0"/>
                </a:solidFill>
                <a:latin typeface="+mj-lt"/>
                <a:ea typeface="Karla"/>
                <a:cs typeface="Karla"/>
                <a:sym typeface="Karla"/>
              </a:rPr>
              <a:t>In</a:t>
            </a:r>
            <a:r>
              <a:rPr lang="en" sz="1600" i="1" dirty="0">
                <a:solidFill>
                  <a:srgbClr val="7030A0"/>
                </a:solidFill>
                <a:latin typeface="+mj-lt"/>
                <a:ea typeface="Karla"/>
                <a:cs typeface="Karla"/>
                <a:sym typeface="Karla"/>
              </a:rPr>
              <a:t> our activity, maybe this isn’t daily, but it should be consistent.)</a:t>
            </a:r>
          </a:p>
        </p:txBody>
      </p:sp>
      <p:sp>
        <p:nvSpPr>
          <p:cNvPr id="10" name="Google Shape;352;p31"/>
          <p:cNvSpPr txBox="1"/>
          <p:nvPr/>
        </p:nvSpPr>
        <p:spPr>
          <a:xfrm>
            <a:off x="2980050" y="3691400"/>
            <a:ext cx="5236294" cy="1051439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FF9900"/>
                </a:solidFill>
                <a:latin typeface="+mj-lt"/>
                <a:ea typeface="Karla"/>
                <a:cs typeface="Karla"/>
                <a:sym typeface="Karla"/>
              </a:rPr>
              <a:t>SPRINT REVIEW</a:t>
            </a:r>
          </a:p>
          <a:p>
            <a:pPr algn="ctr"/>
            <a:r>
              <a:rPr lang="en" sz="1600" i="1" dirty="0">
                <a:solidFill>
                  <a:srgbClr val="7030A0"/>
                </a:solidFill>
                <a:latin typeface="+mj-lt"/>
                <a:ea typeface="Karla"/>
                <a:cs typeface="Karla"/>
                <a:sym typeface="Karla"/>
              </a:rPr>
              <a:t>Review what was completed.  What was not completed is marked as “backlog” and will be included in the next sprint.</a:t>
            </a:r>
            <a:endParaRPr sz="1600" b="1" i="1" dirty="0">
              <a:solidFill>
                <a:srgbClr val="7030A0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52;p31"/>
          <p:cNvSpPr txBox="1"/>
          <p:nvPr/>
        </p:nvSpPr>
        <p:spPr>
          <a:xfrm>
            <a:off x="2980050" y="5532869"/>
            <a:ext cx="5236294" cy="851932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FF9900"/>
                </a:solidFill>
                <a:latin typeface="+mj-lt"/>
                <a:ea typeface="Karla"/>
                <a:cs typeface="Karla"/>
                <a:sym typeface="Karla"/>
              </a:rPr>
              <a:t>SPRINT RETROSPECTIVE</a:t>
            </a:r>
          </a:p>
          <a:p>
            <a:pPr algn="ctr"/>
            <a:r>
              <a:rPr lang="en" sz="1600" i="1" dirty="0">
                <a:solidFill>
                  <a:srgbClr val="7030A0"/>
                </a:solidFill>
                <a:latin typeface="+mj-lt"/>
                <a:ea typeface="Karla"/>
                <a:cs typeface="Karla"/>
                <a:sym typeface="Karla"/>
              </a:rPr>
              <a:t>Discuss what went right and what didn’t.  Discuss if improvements can be made.</a:t>
            </a:r>
            <a:endParaRPr sz="1600" b="1" i="1" dirty="0">
              <a:solidFill>
                <a:srgbClr val="7030A0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344959" y="1327936"/>
            <a:ext cx="376898" cy="476715"/>
          </a:xfrm>
          <a:prstGeom prst="downArrow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344959" y="3069717"/>
            <a:ext cx="376898" cy="476715"/>
          </a:xfrm>
          <a:prstGeom prst="downArrow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344959" y="4911186"/>
            <a:ext cx="376898" cy="476715"/>
          </a:xfrm>
          <a:prstGeom prst="downArrow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4;p31"/>
          <p:cNvSpPr txBox="1"/>
          <p:nvPr/>
        </p:nvSpPr>
        <p:spPr>
          <a:xfrm>
            <a:off x="3189249" y="963625"/>
            <a:ext cx="5236879" cy="1088629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latin typeface="+mj-lt"/>
                <a:ea typeface="Karla"/>
                <a:cs typeface="Karla"/>
                <a:sym typeface="Karla"/>
              </a:rPr>
              <a:t>W</a:t>
            </a:r>
            <a:r>
              <a:rPr lang="en" sz="2200" b="1" dirty="0">
                <a:solidFill>
                  <a:srgbClr val="7030A0"/>
                </a:solidFill>
                <a:latin typeface="+mj-lt"/>
                <a:ea typeface="Karla"/>
                <a:cs typeface="Karla"/>
                <a:sym typeface="Karla"/>
              </a:rPr>
              <a:t>HAT DO YOU WANT TO DO?</a:t>
            </a:r>
          </a:p>
          <a:p>
            <a:pPr algn="ctr"/>
            <a:r>
              <a:rPr lang="en" sz="2200" i="1" dirty="0">
                <a:latin typeface="+mj-lt"/>
                <a:ea typeface="Karla"/>
                <a:cs typeface="Karla"/>
                <a:sym typeface="Karla"/>
              </a:rPr>
              <a:t>Complete a first draft of Info speech.</a:t>
            </a:r>
            <a:endParaRPr sz="2200" i="1" dirty="0"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" name="Google Shape;351;p31"/>
          <p:cNvSpPr txBox="1"/>
          <p:nvPr/>
        </p:nvSpPr>
        <p:spPr>
          <a:xfrm>
            <a:off x="3189249" y="2860354"/>
            <a:ext cx="5236878" cy="959038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latin typeface="+mj-lt"/>
                <a:ea typeface="Karla"/>
                <a:cs typeface="Karla"/>
                <a:sym typeface="Karla"/>
              </a:rPr>
              <a:t>WHEN DO YOU WANT IT DONE?</a:t>
            </a:r>
          </a:p>
          <a:p>
            <a:pPr algn="ctr"/>
            <a:r>
              <a:rPr lang="en-US" sz="2200" i="1" dirty="0">
                <a:latin typeface="+mj-lt"/>
                <a:ea typeface="Karla"/>
                <a:cs typeface="Karla"/>
                <a:sym typeface="Karla"/>
              </a:rPr>
              <a:t>September 30, 2019</a:t>
            </a:r>
            <a:endParaRPr lang="en" sz="2200" i="1" dirty="0"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4" name="Google Shape;352;p31"/>
          <p:cNvSpPr txBox="1"/>
          <p:nvPr/>
        </p:nvSpPr>
        <p:spPr>
          <a:xfrm>
            <a:off x="3189249" y="4651607"/>
            <a:ext cx="5236877" cy="1577348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 b="1" dirty="0">
                <a:solidFill>
                  <a:srgbClr val="7030A0"/>
                </a:solidFill>
                <a:latin typeface="+mj-lt"/>
                <a:ea typeface="Karla"/>
                <a:cs typeface="Karla"/>
                <a:sym typeface="Karla"/>
              </a:rPr>
              <a:t>WHAT ARE THE TASKS &amp; WHO DOES THEM?</a:t>
            </a:r>
          </a:p>
          <a:p>
            <a:pPr algn="ctr"/>
            <a:r>
              <a:rPr lang="en" sz="2000" i="1" dirty="0">
                <a:latin typeface="+mj-lt"/>
                <a:ea typeface="Karla"/>
                <a:cs typeface="Karla"/>
                <a:sym typeface="Karla"/>
              </a:rPr>
              <a:t>Outline, get outline approved, research, plan visual aids, write full draft.</a:t>
            </a:r>
            <a:endParaRPr sz="2000" i="1" dirty="0"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5" name="Google Shape;344;p31"/>
          <p:cNvSpPr txBox="1"/>
          <p:nvPr/>
        </p:nvSpPr>
        <p:spPr>
          <a:xfrm>
            <a:off x="2690921" y="196268"/>
            <a:ext cx="6233531" cy="642900"/>
          </a:xfrm>
          <a:prstGeom prst="rect">
            <a:avLst/>
          </a:prstGeom>
          <a:noFill/>
          <a:ln w="952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+mj-lt"/>
                <a:ea typeface="Karla"/>
                <a:cs typeface="Karla"/>
                <a:sym typeface="Karla"/>
              </a:rPr>
              <a:t>SPRINT PLANNING EXAMPLE</a:t>
            </a:r>
            <a:endParaRPr sz="3600" b="1" i="1" dirty="0">
              <a:solidFill>
                <a:srgbClr val="7030A0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91" y="1217826"/>
            <a:ext cx="29374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" b="1" i="1" dirty="0">
                <a:solidFill>
                  <a:srgbClr val="FF9900"/>
                </a:solidFill>
                <a:latin typeface="+mj-lt"/>
                <a:ea typeface="Karla"/>
                <a:cs typeface="Karla"/>
                <a:sym typeface="Karla"/>
              </a:rPr>
              <a:t>Be specific and be honest. Scale to the person.</a:t>
            </a:r>
            <a:endParaRPr lang="en-US" b="1" dirty="0">
              <a:solidFill>
                <a:srgbClr val="FF99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791" y="3122292"/>
            <a:ext cx="29374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9900"/>
                </a:solidFill>
                <a:latin typeface="+mj-lt"/>
                <a:ea typeface="Karla"/>
                <a:cs typeface="Karla"/>
                <a:sym typeface="Karla"/>
              </a:rPr>
              <a:t>Instead of big chunks, try shorter “sprints.”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791" y="5107284"/>
            <a:ext cx="293745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" b="1" i="1" dirty="0">
                <a:solidFill>
                  <a:srgbClr val="FF9900"/>
                </a:solidFill>
                <a:latin typeface="+mj-lt"/>
                <a:ea typeface="Karla"/>
                <a:cs typeface="Karla"/>
                <a:sym typeface="Karla"/>
              </a:rPr>
              <a:t>List the tasks that need to be done and prioritize.</a:t>
            </a:r>
          </a:p>
          <a:p>
            <a:pPr algn="ctr"/>
            <a:r>
              <a:rPr lang="en" b="1" i="1" dirty="0">
                <a:solidFill>
                  <a:srgbClr val="FF9900"/>
                </a:solidFill>
                <a:latin typeface="+mj-lt"/>
                <a:ea typeface="Karla"/>
                <a:cs typeface="Karla"/>
                <a:sym typeface="Karla"/>
              </a:rPr>
              <a:t>Define what is “done.”</a:t>
            </a:r>
          </a:p>
        </p:txBody>
      </p:sp>
      <p:sp>
        <p:nvSpPr>
          <p:cNvPr id="9" name="Down Arrow 8"/>
          <p:cNvSpPr/>
          <p:nvPr/>
        </p:nvSpPr>
        <p:spPr>
          <a:xfrm>
            <a:off x="5759428" y="2231198"/>
            <a:ext cx="376898" cy="476715"/>
          </a:xfrm>
          <a:prstGeom prst="downArrow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759428" y="4010394"/>
            <a:ext cx="376898" cy="476715"/>
          </a:xfrm>
          <a:prstGeom prst="downArrow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D7FE-5EBE-4C20-B1DC-FF122A8F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Notebook Sprint – </a:t>
            </a:r>
            <a:br>
              <a:rPr lang="en-US" dirty="0"/>
            </a:br>
            <a:r>
              <a:rPr lang="en-US" dirty="0"/>
              <a:t>Oratory and </a:t>
            </a:r>
            <a:r>
              <a:rPr lang="en-US" dirty="0" err="1"/>
              <a:t>Extemp</a:t>
            </a:r>
            <a:r>
              <a:rPr lang="en-US" dirty="0"/>
              <a:t> Box Prep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F9BA1A-8F14-4A6D-BDE4-8375C1EEB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5372" y="2040039"/>
            <a:ext cx="4840628" cy="429249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A18393-7ADA-4A8E-9E36-7658EE052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84" y="2040039"/>
            <a:ext cx="57721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50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Planning Exercise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5FBFD4-09DD-47AF-8322-08EDE3466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Using </a:t>
            </a:r>
            <a:r>
              <a:rPr lang="en-US" sz="4000" b="1" u="sng" dirty="0"/>
              <a:t>Scrum</a:t>
            </a:r>
            <a:r>
              <a:rPr lang="en-US" sz="4000" dirty="0"/>
              <a:t> as your planning method, select and plan something related to Performing Arts or your work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/>
              <a:t>USING</a:t>
            </a:r>
            <a:r>
              <a:rPr lang="en" sz="2800" b="1" dirty="0">
                <a:solidFill>
                  <a:srgbClr val="FF9900"/>
                </a:solidFill>
              </a:rPr>
              <a:t> </a:t>
            </a:r>
            <a:r>
              <a:rPr lang="en" sz="2800" b="1" u="sng" dirty="0">
                <a:solidFill>
                  <a:srgbClr val="FF9900"/>
                </a:solidFill>
              </a:rPr>
              <a:t>KANBAN</a:t>
            </a:r>
            <a:r>
              <a:rPr lang="en" sz="2800" b="1" dirty="0">
                <a:solidFill>
                  <a:srgbClr val="FF9900"/>
                </a:solidFill>
              </a:rPr>
              <a:t> </a:t>
            </a:r>
            <a:r>
              <a:rPr lang="en" sz="2800" dirty="0"/>
              <a:t>FOR EXECUTION/TRACKING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43" y="2571602"/>
            <a:ext cx="9350013" cy="375477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What is Kanban? </a:t>
            </a:r>
            <a:r>
              <a:rPr lang="en-US" sz="2800" dirty="0"/>
              <a:t>A work management system that is favored by Agile/Scrum users.  Japanese for “visual signal.” </a:t>
            </a:r>
            <a:endParaRPr lang="en-US" sz="2800" b="1" dirty="0"/>
          </a:p>
          <a:p>
            <a:r>
              <a:rPr lang="en-US" sz="2800" b="1" dirty="0"/>
              <a:t>What are the main ideas? </a:t>
            </a:r>
            <a:endParaRPr lang="en-US" sz="2800" dirty="0"/>
          </a:p>
          <a:p>
            <a:pPr lvl="1"/>
            <a:r>
              <a:rPr lang="en-US" sz="2800" b="1" dirty="0"/>
              <a:t>Three Columns: </a:t>
            </a:r>
            <a:r>
              <a:rPr lang="en-US" sz="2800" dirty="0"/>
              <a:t>To Do, In Flight, Done</a:t>
            </a:r>
          </a:p>
          <a:p>
            <a:pPr lvl="1"/>
            <a:r>
              <a:rPr lang="en-US" sz="2800" dirty="0"/>
              <a:t>PULLING tasks vs. assigning tasks.</a:t>
            </a:r>
          </a:p>
          <a:p>
            <a:pPr lvl="1"/>
            <a:r>
              <a:rPr lang="en-US" sz="2800" dirty="0"/>
              <a:t>A Kanban Board makes work/progress visual </a:t>
            </a:r>
          </a:p>
          <a:p>
            <a:pPr marL="387350" lvl="0" indent="-285750"/>
            <a:r>
              <a:rPr lang="en-US" sz="2800" b="1" dirty="0"/>
              <a:t>What can you use it for on your team?</a:t>
            </a:r>
          </a:p>
          <a:p>
            <a:pPr lvl="1"/>
            <a:r>
              <a:rPr lang="en-US" sz="2800" dirty="0"/>
              <a:t>Organizing any task based activity (e.g. tournament planning, event creation).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951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KEEP IT SIMPLE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" sz="2800" dirty="0"/>
              <a:t>Kanban cards are like tag lines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" sz="2800" dirty="0"/>
              <a:t>Only write it down if it’s part of the project.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KEEP IT VISIBLE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" sz="2800" dirty="0"/>
              <a:t>Manual or electronic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" sz="2800" dirty="0"/>
              <a:t>Visibility keeps work at the forefront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KEEP ON TRACK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" sz="2800" dirty="0"/>
              <a:t>Update in real time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" sz="2800" dirty="0"/>
              <a:t>Anyone can pull tasks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" sz="2800" dirty="0"/>
              <a:t>Everyone is responsible</a:t>
            </a:r>
            <a:endParaRPr lang="en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84796" y="830943"/>
            <a:ext cx="8825659" cy="706964"/>
          </a:xfrm>
        </p:spPr>
        <p:txBody>
          <a:bodyPr/>
          <a:lstStyle/>
          <a:p>
            <a:r>
              <a:rPr lang="en" dirty="0"/>
              <a:t>KANBAN </a:t>
            </a:r>
            <a:r>
              <a:rPr lang="en" b="1" dirty="0">
                <a:solidFill>
                  <a:srgbClr val="FF9900"/>
                </a:solidFill>
              </a:rPr>
              <a:t>KEYS</a:t>
            </a:r>
            <a:endParaRPr lang="en-US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5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 r="4222"/>
          <a:stretch/>
        </p:blipFill>
        <p:spPr>
          <a:xfrm>
            <a:off x="1549494" y="821989"/>
            <a:ext cx="8349418" cy="50268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Google Shape;320;p29"/>
          <p:cNvSpPr txBox="1">
            <a:spLocks/>
          </p:cNvSpPr>
          <p:nvPr/>
        </p:nvSpPr>
        <p:spPr>
          <a:xfrm>
            <a:off x="2027959" y="165025"/>
            <a:ext cx="6345801" cy="65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" sz="3600" dirty="0">
                <a:solidFill>
                  <a:srgbClr val="7030A0"/>
                </a:solidFill>
                <a:latin typeface="+mj-lt"/>
              </a:rPr>
              <a:t>The Jamboree Kanban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1004" y="6044344"/>
            <a:ext cx="58881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3000" b="1" dirty="0"/>
              <a:t>Simple, Visible, and Trackable!</a:t>
            </a:r>
          </a:p>
        </p:txBody>
      </p:sp>
    </p:spTree>
    <p:extLst>
      <p:ext uri="{BB962C8B-B14F-4D97-AF65-F5344CB8AC3E}">
        <p14:creationId xmlns:p14="http://schemas.microsoft.com/office/powerpoint/2010/main" val="122667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" b="5384"/>
          <a:stretch/>
        </p:blipFill>
        <p:spPr>
          <a:xfrm>
            <a:off x="1758891" y="949580"/>
            <a:ext cx="7984722" cy="53601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Google Shape;320;p29"/>
          <p:cNvSpPr txBox="1">
            <a:spLocks/>
          </p:cNvSpPr>
          <p:nvPr/>
        </p:nvSpPr>
        <p:spPr>
          <a:xfrm>
            <a:off x="2578352" y="292616"/>
            <a:ext cx="6345801" cy="65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" sz="3600" dirty="0">
                <a:solidFill>
                  <a:srgbClr val="7030A0"/>
                </a:solidFill>
                <a:latin typeface="+mj-lt"/>
              </a:rPr>
              <a:t>It Doesn’t Have to Be Fancy</a:t>
            </a:r>
          </a:p>
        </p:txBody>
      </p:sp>
    </p:spTree>
    <p:extLst>
      <p:ext uri="{BB962C8B-B14F-4D97-AF65-F5344CB8AC3E}">
        <p14:creationId xmlns:p14="http://schemas.microsoft.com/office/powerpoint/2010/main" val="3804084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0;p29"/>
          <p:cNvSpPr txBox="1">
            <a:spLocks/>
          </p:cNvSpPr>
          <p:nvPr/>
        </p:nvSpPr>
        <p:spPr>
          <a:xfrm>
            <a:off x="2027959" y="165025"/>
            <a:ext cx="6345801" cy="65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" sz="3600" dirty="0">
                <a:solidFill>
                  <a:srgbClr val="7030A0"/>
                </a:solidFill>
                <a:latin typeface="+mj-lt"/>
              </a:rPr>
              <a:t>It Doesn’t Have to Be Fancy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4" b="17411"/>
          <a:stretch/>
        </p:blipFill>
        <p:spPr>
          <a:xfrm>
            <a:off x="1028498" y="1026215"/>
            <a:ext cx="9241099" cy="46834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390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Dilemma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689" y="2203740"/>
            <a:ext cx="10769568" cy="3676002"/>
          </a:xfrm>
        </p:spPr>
        <p:txBody>
          <a:bodyPr>
            <a:noAutofit/>
          </a:bodyPr>
          <a:lstStyle/>
          <a:p>
            <a:r>
              <a:rPr lang="en-US" sz="3600" b="1" dirty="0"/>
              <a:t>The Team: </a:t>
            </a:r>
            <a:r>
              <a:rPr lang="en-US" sz="3600" dirty="0"/>
              <a:t>Small scale, large time commitment.</a:t>
            </a:r>
            <a:endParaRPr lang="en-US" sz="3600" b="1" dirty="0"/>
          </a:p>
          <a:p>
            <a:r>
              <a:rPr lang="en-US" sz="3600" b="1" dirty="0"/>
              <a:t>The Tournaments: </a:t>
            </a:r>
            <a:r>
              <a:rPr lang="en-US" sz="3600" dirty="0"/>
              <a:t>Large scale, limited resources.</a:t>
            </a:r>
          </a:p>
          <a:p>
            <a:r>
              <a:rPr lang="en-US" sz="3600" b="1" dirty="0"/>
              <a:t>SWSD: </a:t>
            </a:r>
            <a:r>
              <a:rPr lang="en-US" sz="3600" dirty="0"/>
              <a:t>High quality, limited time.</a:t>
            </a:r>
          </a:p>
          <a:p>
            <a:r>
              <a:rPr lang="en-US" sz="3600" b="1" dirty="0"/>
              <a:t>The Berlats: </a:t>
            </a:r>
            <a:r>
              <a:rPr lang="en-US" sz="3600" dirty="0"/>
              <a:t>Two points of view, not enough overlap in time or place.</a:t>
            </a:r>
          </a:p>
        </p:txBody>
      </p:sp>
    </p:spTree>
    <p:extLst>
      <p:ext uri="{BB962C8B-B14F-4D97-AF65-F5344CB8AC3E}">
        <p14:creationId xmlns:p14="http://schemas.microsoft.com/office/powerpoint/2010/main" val="255158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D7FE-5EBE-4C20-B1DC-FF122A8F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Notebook </a:t>
            </a:r>
            <a:r>
              <a:rPr lang="en-US" dirty="0" err="1"/>
              <a:t>kanban</a:t>
            </a:r>
            <a:r>
              <a:rPr lang="en-US" dirty="0"/>
              <a:t> - Oratory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F9BA1A-8F14-4A6D-BDE4-8375C1EEB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850" y="2040039"/>
            <a:ext cx="4789150" cy="429249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8189A7-A4B6-49FA-9A8E-811E6E243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1" y="2040039"/>
            <a:ext cx="5832614" cy="446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4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Kanban Exercise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00433-7237-402A-A6B3-2019B82A2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Using the materials provided, create your own </a:t>
            </a:r>
            <a:r>
              <a:rPr lang="en-US" sz="4000" b="1" u="sng" dirty="0"/>
              <a:t>Kanban Board</a:t>
            </a:r>
            <a:r>
              <a:rPr lang="en-US" sz="4000" dirty="0"/>
              <a:t>.</a:t>
            </a:r>
          </a:p>
          <a:p>
            <a:r>
              <a:rPr lang="en-US" sz="4000" dirty="0"/>
              <a:t>Create three columns with “To Do,” “In Flight,” and “Done.”  </a:t>
            </a:r>
          </a:p>
          <a:p>
            <a:r>
              <a:rPr lang="en-US" sz="4000" dirty="0"/>
              <a:t>Populate the board with the To Do Tasks for your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65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USING</a:t>
            </a:r>
            <a:r>
              <a:rPr lang="en" b="1" dirty="0">
                <a:solidFill>
                  <a:srgbClr val="FF9900"/>
                </a:solidFill>
              </a:rPr>
              <a:t> </a:t>
            </a:r>
            <a:r>
              <a:rPr lang="en" b="1" u="sng" dirty="0">
                <a:solidFill>
                  <a:srgbClr val="FF9900"/>
                </a:solidFill>
              </a:rPr>
              <a:t>KATA</a:t>
            </a:r>
            <a:r>
              <a:rPr lang="en" b="1" dirty="0">
                <a:solidFill>
                  <a:srgbClr val="FF9900"/>
                </a:solidFill>
              </a:rPr>
              <a:t> </a:t>
            </a:r>
            <a:r>
              <a:rPr lang="en" dirty="0"/>
              <a:t>FOR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77" y="2381694"/>
            <a:ext cx="10083659" cy="4146696"/>
          </a:xfrm>
        </p:spPr>
        <p:txBody>
          <a:bodyPr>
            <a:normAutofit/>
          </a:bodyPr>
          <a:lstStyle/>
          <a:p>
            <a:r>
              <a:rPr lang="en-US" sz="3200" b="1" dirty="0"/>
              <a:t>What is Kata? </a:t>
            </a:r>
            <a:r>
              <a:rPr lang="en-US" sz="3200" dirty="0"/>
              <a:t>Literal meaning is “form” in Japanese.  In project management, a structured way of review.</a:t>
            </a:r>
            <a:endParaRPr lang="en-US" sz="3200" b="1" dirty="0"/>
          </a:p>
          <a:p>
            <a:r>
              <a:rPr lang="en-US" sz="3200" b="1" dirty="0"/>
              <a:t>What are the main ideas? </a:t>
            </a:r>
            <a:r>
              <a:rPr lang="en-US" sz="3200" dirty="0"/>
              <a:t>The Five Questions:</a:t>
            </a:r>
            <a:endParaRPr lang="en-US" sz="1600" dirty="0"/>
          </a:p>
          <a:p>
            <a:pPr lvl="1"/>
            <a:r>
              <a:rPr lang="en-US" sz="2800" dirty="0"/>
              <a:t>What is the target condition?</a:t>
            </a:r>
          </a:p>
          <a:p>
            <a:pPr lvl="1"/>
            <a:r>
              <a:rPr lang="en-US" sz="2800" dirty="0"/>
              <a:t>What is the actual condition?</a:t>
            </a:r>
          </a:p>
          <a:p>
            <a:pPr lvl="1"/>
            <a:r>
              <a:rPr lang="en-US" sz="2800" dirty="0"/>
              <a:t>What are the obstacles preventing the target condition?</a:t>
            </a:r>
          </a:p>
          <a:p>
            <a:pPr lvl="1"/>
            <a:r>
              <a:rPr lang="en-US" sz="2800" dirty="0"/>
              <a:t>What is the next step?</a:t>
            </a:r>
          </a:p>
          <a:p>
            <a:pPr lvl="1"/>
            <a:r>
              <a:rPr lang="en-US" sz="2800" dirty="0"/>
              <a:t>When will we review after the next step?</a:t>
            </a:r>
            <a:endParaRPr lang="en-US" sz="2800" b="1" dirty="0"/>
          </a:p>
          <a:p>
            <a:pPr marL="0" lvl="0" indent="0">
              <a:spcBef>
                <a:spcPts val="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3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USING</a:t>
            </a:r>
            <a:r>
              <a:rPr lang="en" b="1" dirty="0">
                <a:solidFill>
                  <a:srgbClr val="FF9900"/>
                </a:solidFill>
              </a:rPr>
              <a:t> </a:t>
            </a:r>
            <a:r>
              <a:rPr lang="en" b="1" u="sng" dirty="0">
                <a:solidFill>
                  <a:srgbClr val="FF9900"/>
                </a:solidFill>
              </a:rPr>
              <a:t>KATA</a:t>
            </a:r>
            <a:r>
              <a:rPr lang="en" b="1" dirty="0">
                <a:solidFill>
                  <a:srgbClr val="FF9900"/>
                </a:solidFill>
              </a:rPr>
              <a:t> </a:t>
            </a:r>
            <a:r>
              <a:rPr lang="en" dirty="0"/>
              <a:t>FOR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77" y="2381694"/>
            <a:ext cx="10083659" cy="4146696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What can you use it for on your team?</a:t>
            </a:r>
            <a:endParaRPr lang="en-US" sz="1600" b="1" dirty="0"/>
          </a:p>
          <a:p>
            <a:pPr lvl="1"/>
            <a:r>
              <a:rPr lang="en-US" sz="2800" dirty="0"/>
              <a:t>Post practice/competition reflection</a:t>
            </a:r>
          </a:p>
          <a:p>
            <a:pPr lvl="1"/>
            <a:r>
              <a:rPr lang="en-US" sz="2800" dirty="0"/>
              <a:t>Team culture building</a:t>
            </a:r>
          </a:p>
          <a:p>
            <a:pPr lvl="1"/>
            <a:r>
              <a:rPr lang="en-US" sz="2800" dirty="0"/>
              <a:t>Encourages continuous and lasting improvement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62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BE CONSISTENT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" sz="2600" dirty="0"/>
              <a:t>Always make time, even if it’s just 10 minutes.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" sz="2600" dirty="0"/>
              <a:t>It helps if you do it sooner rather than later.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BE HONEST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" sz="2800" dirty="0"/>
              <a:t>Only answer the question being asked.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" sz="2800" dirty="0"/>
              <a:t>Put down things that are reasonably actionable.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BE ACTIVE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" sz="2800" dirty="0"/>
              <a:t>Look back on the notes to ensure you are making the correct progress.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" sz="2800" dirty="0"/>
              <a:t>Use notes as a guide to your planning.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3" y="830943"/>
            <a:ext cx="8825659" cy="706964"/>
          </a:xfrm>
        </p:spPr>
        <p:txBody>
          <a:bodyPr/>
          <a:lstStyle/>
          <a:p>
            <a:r>
              <a:rPr lang="en" dirty="0"/>
              <a:t>        KATA </a:t>
            </a:r>
            <a:r>
              <a:rPr lang="en" b="1" dirty="0">
                <a:solidFill>
                  <a:srgbClr val="FF9900"/>
                </a:solidFill>
              </a:rPr>
              <a:t>KEYS</a:t>
            </a:r>
            <a:endParaRPr lang="en-US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94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4;p31"/>
          <p:cNvSpPr txBox="1"/>
          <p:nvPr/>
        </p:nvSpPr>
        <p:spPr>
          <a:xfrm>
            <a:off x="2926561" y="1234480"/>
            <a:ext cx="5719415" cy="1831723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200" b="1" dirty="0">
                <a:solidFill>
                  <a:srgbClr val="FF9933"/>
                </a:solidFill>
                <a:latin typeface="Karla"/>
                <a:ea typeface="Karla"/>
                <a:cs typeface="Karla"/>
                <a:sym typeface="Karla"/>
              </a:rPr>
              <a:t>USEFUL FOR TEAMS</a:t>
            </a:r>
            <a:endParaRPr lang="en" sz="2200" b="1" dirty="0">
              <a:latin typeface="Karla"/>
              <a:ea typeface="Karla"/>
              <a:cs typeface="Karla"/>
              <a:sym typeface="Karla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Karla"/>
              </a:rPr>
              <a:t>Design team culture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Karla"/>
              </a:rPr>
              <a:t>Determine leadership goals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Karla"/>
              </a:rPr>
              <a:t>Set expectations</a:t>
            </a:r>
          </a:p>
          <a:p>
            <a:pPr>
              <a:buClr>
                <a:schemeClr val="bg1"/>
              </a:buClr>
            </a:pPr>
            <a:endParaRPr i="1" dirty="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" name="Google Shape;351;p31"/>
          <p:cNvSpPr txBox="1"/>
          <p:nvPr/>
        </p:nvSpPr>
        <p:spPr>
          <a:xfrm>
            <a:off x="2926562" y="3985537"/>
            <a:ext cx="5719415" cy="2186587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200" b="1" dirty="0">
                <a:solidFill>
                  <a:srgbClr val="FF9933"/>
                </a:solidFill>
                <a:latin typeface="Karla"/>
                <a:ea typeface="Karla"/>
                <a:cs typeface="Karla"/>
                <a:sym typeface="Karla"/>
              </a:rPr>
              <a:t>USEFUL ON PER STUDENT BASIS</a:t>
            </a:r>
            <a:endParaRPr lang="en" sz="2200" b="1" dirty="0">
              <a:latin typeface="Karla"/>
              <a:ea typeface="Karla"/>
              <a:cs typeface="Karla"/>
              <a:sym typeface="Karla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Karla"/>
              </a:rPr>
              <a:t>Reflection post sprint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Karla"/>
              </a:rPr>
              <a:t>Emerge/clarify personal goals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Karla"/>
              </a:rPr>
              <a:t>Review post practice/tournament results</a:t>
            </a:r>
          </a:p>
          <a:p>
            <a:pPr algn="ctr"/>
            <a:endParaRPr i="1" dirty="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" name="Google Shape;344;p31"/>
          <p:cNvSpPr txBox="1"/>
          <p:nvPr/>
        </p:nvSpPr>
        <p:spPr>
          <a:xfrm>
            <a:off x="2831114" y="208686"/>
            <a:ext cx="6233531" cy="642900"/>
          </a:xfrm>
          <a:prstGeom prst="rect">
            <a:avLst/>
          </a:prstGeom>
          <a:noFill/>
          <a:ln w="952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Karla"/>
                <a:ea typeface="Karla"/>
                <a:cs typeface="Karla"/>
                <a:sym typeface="Karla"/>
              </a:rPr>
              <a:t>KATA IN THE CLASSROOM</a:t>
            </a:r>
            <a:endParaRPr sz="3600" b="1" i="1" dirty="0">
              <a:solidFill>
                <a:srgbClr val="7030A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1595164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Kata Exercise</a:t>
            </a:r>
            <a:br>
              <a:rPr lang="en-US" dirty="0"/>
            </a:br>
            <a:r>
              <a:rPr lang="en-US" sz="3000" dirty="0"/>
              <a:t>(On Your Own)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20243-2B45-4E28-93C5-33ABA1ECA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Think of a project or process you have just completed.  </a:t>
            </a:r>
          </a:p>
          <a:p>
            <a:r>
              <a:rPr lang="en-US" sz="4000" dirty="0"/>
              <a:t>Answer the </a:t>
            </a:r>
            <a:r>
              <a:rPr lang="en-US" sz="4000" b="1" u="sng" dirty="0"/>
              <a:t>Five Kata Questions</a:t>
            </a:r>
            <a:r>
              <a:rPr lang="en-US" sz="4000" dirty="0"/>
              <a:t> to reflect on what occurred.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2976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/>
              <a:t>KATA’S </a:t>
            </a:r>
            <a:r>
              <a:rPr lang="en" sz="3200" dirty="0">
                <a:solidFill>
                  <a:srgbClr val="FF9900"/>
                </a:solidFill>
              </a:rPr>
              <a:t>FIVE QUESTIONS</a:t>
            </a:r>
            <a:endParaRPr lang="en-US" sz="3200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639" y="2461208"/>
            <a:ext cx="8957380" cy="3555279"/>
          </a:xfrm>
        </p:spPr>
        <p:txBody>
          <a:bodyPr>
            <a:normAutofit/>
          </a:bodyPr>
          <a:lstStyle/>
          <a:p>
            <a:r>
              <a:rPr lang="en-US" sz="3200" dirty="0"/>
              <a:t>What is the target condition?</a:t>
            </a:r>
          </a:p>
          <a:p>
            <a:r>
              <a:rPr lang="en-US" sz="3200" dirty="0"/>
              <a:t>What is the actual condition?</a:t>
            </a:r>
          </a:p>
          <a:p>
            <a:r>
              <a:rPr lang="en-US" sz="3200" dirty="0"/>
              <a:t>What are the obstacles preventing the target condition?</a:t>
            </a:r>
          </a:p>
          <a:p>
            <a:r>
              <a:rPr lang="en-US" sz="3200" dirty="0"/>
              <a:t>What is the next step?</a:t>
            </a:r>
          </a:p>
          <a:p>
            <a:r>
              <a:rPr lang="en-US" sz="3200" dirty="0"/>
              <a:t>When will we review after the next step?</a:t>
            </a:r>
            <a:endParaRPr lang="en-US" sz="3200" b="1" dirty="0"/>
          </a:p>
          <a:p>
            <a:pPr marL="0" lvl="0" indent="0">
              <a:spcBef>
                <a:spcPts val="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00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 &amp; Articles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8745" y="4975557"/>
            <a:ext cx="8829040" cy="1709420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</a:rPr>
              <a:t>National Performing Arts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1941984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Articles 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285750" indent="-285750"/>
            <a:r>
              <a:rPr lang="en-US" sz="2400" dirty="0"/>
              <a:t> </a:t>
            </a:r>
            <a:r>
              <a:rPr lang="en-US" sz="2400" b="1" dirty="0"/>
              <a:t>The future of work is collaboration </a:t>
            </a:r>
            <a:r>
              <a:rPr lang="en-US" sz="2400" dirty="0"/>
              <a:t>according to </a:t>
            </a:r>
            <a:r>
              <a:rPr lang="en-US" sz="2400" dirty="0">
                <a:hlinkClick r:id="rId2"/>
              </a:rPr>
              <a:t>“The End of 9 to 5 and the Future of Work” </a:t>
            </a:r>
            <a:r>
              <a:rPr lang="en-US" sz="2400" dirty="0"/>
              <a:t>by Scott Maxwell</a:t>
            </a:r>
            <a:endParaRPr lang="en-US" sz="2400" dirty="0">
              <a:hlinkClick r:id="rId3"/>
            </a:endParaRPr>
          </a:p>
          <a:p>
            <a:pPr marL="285750" indent="-285750"/>
            <a:r>
              <a:rPr lang="en-US" sz="2400" b="1" dirty="0"/>
              <a:t>What industries need Project Managers &amp; their skills? </a:t>
            </a:r>
            <a:r>
              <a:rPr lang="en-US" sz="2400" dirty="0"/>
              <a:t>Check out </a:t>
            </a:r>
            <a:r>
              <a:rPr lang="en-US" sz="2400" dirty="0">
                <a:hlinkClick r:id="rId4"/>
              </a:rPr>
              <a:t>“The Best Sectors for Project Management Jobs” </a:t>
            </a:r>
            <a:r>
              <a:rPr lang="en-US" sz="2400" dirty="0"/>
              <a:t>from thebalancecareers.com </a:t>
            </a:r>
          </a:p>
          <a:p>
            <a:pPr marL="285750" indent="-285750"/>
            <a:r>
              <a:rPr lang="en-US" sz="2400" b="1" dirty="0"/>
              <a:t>What are some of the top skills industries look for in their project managers </a:t>
            </a:r>
            <a:r>
              <a:rPr lang="en-US" sz="2400" dirty="0"/>
              <a:t>according to Villanova Universities </a:t>
            </a:r>
            <a:r>
              <a:rPr lang="en-US" sz="2400" dirty="0">
                <a:hlinkClick r:id="rId3"/>
              </a:rPr>
              <a:t>“7 Essential Soft Skills for Project Managers.”</a:t>
            </a:r>
            <a:endParaRPr lang="en-US" sz="2400" dirty="0"/>
          </a:p>
          <a:p>
            <a:pPr marL="285750" indent="-285750"/>
            <a:endParaRPr lang="en-US" sz="1800" dirty="0"/>
          </a:p>
          <a:p>
            <a:pPr marL="285750" indent="-285750"/>
            <a:endParaRPr lang="en-US" sz="1800" dirty="0"/>
          </a:p>
          <a:p>
            <a:pPr marL="285750" indent="-285750"/>
            <a:endParaRPr lang="en-US" sz="1800" dirty="0"/>
          </a:p>
          <a:p>
            <a:pPr marL="457200" lvl="1" indent="0">
              <a:buFont typeface="Karla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040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Project Management Tools?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</a:rPr>
              <a:t>National Performing Arts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429832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PM Resources 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en-US" sz="2400" b="1" dirty="0"/>
              <a:t>SCRUM: </a:t>
            </a:r>
          </a:p>
          <a:p>
            <a:pPr lvl="1"/>
            <a:r>
              <a:rPr lang="en-US" sz="2400" dirty="0"/>
              <a:t>Video: </a:t>
            </a:r>
            <a:r>
              <a:rPr lang="en-US" sz="2400" dirty="0">
                <a:hlinkClick r:id="rId2"/>
              </a:rPr>
              <a:t>“SCRUM is a Project Management Method”</a:t>
            </a:r>
            <a:endParaRPr lang="en-US" sz="2400" dirty="0"/>
          </a:p>
          <a:p>
            <a:r>
              <a:rPr lang="en-US" sz="2400" b="1" dirty="0"/>
              <a:t>KANBAN:</a:t>
            </a:r>
          </a:p>
          <a:p>
            <a:pPr lvl="1"/>
            <a:r>
              <a:rPr lang="en-US" sz="2400" dirty="0"/>
              <a:t>Video: </a:t>
            </a:r>
            <a:r>
              <a:rPr lang="en-US" sz="2400" dirty="0">
                <a:hlinkClick r:id="rId3"/>
              </a:rPr>
              <a:t>“What is Kanban?”</a:t>
            </a:r>
            <a:endParaRPr lang="en-US" sz="2400" dirty="0"/>
          </a:p>
          <a:p>
            <a:pPr lvl="1"/>
            <a:r>
              <a:rPr lang="en-US" sz="2400" dirty="0"/>
              <a:t>Blog: </a:t>
            </a:r>
            <a:r>
              <a:rPr lang="en-US" sz="2400" dirty="0">
                <a:hlinkClick r:id="rId4"/>
              </a:rPr>
              <a:t>“Using Kanban in the Classroom”</a:t>
            </a:r>
            <a:endParaRPr lang="en-US" sz="2400" dirty="0"/>
          </a:p>
          <a:p>
            <a:pPr lvl="0">
              <a:spcBef>
                <a:spcPts val="0"/>
              </a:spcBef>
            </a:pPr>
            <a:r>
              <a:rPr lang="en-US" sz="2400" b="1" dirty="0"/>
              <a:t>KATA:</a:t>
            </a:r>
          </a:p>
          <a:p>
            <a:pPr lvl="1"/>
            <a:r>
              <a:rPr lang="en-US" sz="2400" dirty="0"/>
              <a:t>Blog: </a:t>
            </a:r>
            <a:r>
              <a:rPr lang="en-US" sz="2400" dirty="0">
                <a:hlinkClick r:id="rId5"/>
              </a:rPr>
              <a:t>“Toyota Kata” </a:t>
            </a:r>
            <a:r>
              <a:rPr lang="en-US" sz="2400" dirty="0"/>
              <a:t>(All About Lean)</a:t>
            </a:r>
          </a:p>
          <a:p>
            <a:pPr lvl="1"/>
            <a:r>
              <a:rPr lang="en-US" sz="2400" dirty="0"/>
              <a:t>Book: </a:t>
            </a:r>
            <a:r>
              <a:rPr lang="en-US" sz="2400" u="sng" dirty="0"/>
              <a:t>Toyota Kata: Managing People for Improvement</a:t>
            </a:r>
            <a:r>
              <a:rPr lang="en-US" sz="2400" dirty="0"/>
              <a:t> by Mike Rother</a:t>
            </a:r>
          </a:p>
          <a:p>
            <a:pPr marL="0" lv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087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565" y="2142105"/>
            <a:ext cx="9360646" cy="3900885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The future of work is collaboration </a:t>
            </a:r>
            <a:r>
              <a:rPr lang="en-US" sz="3200" dirty="0"/>
              <a:t>due to advancements in technology and the rise of project-based work.</a:t>
            </a:r>
            <a:endParaRPr lang="en-US" sz="3200" dirty="0">
              <a:hlinkClick r:id="rId2"/>
            </a:endParaRPr>
          </a:p>
          <a:p>
            <a:pPr marL="285750" indent="-285750"/>
            <a:r>
              <a:rPr lang="en-US" sz="3200" b="1" dirty="0"/>
              <a:t>Industries in need of PMs: </a:t>
            </a:r>
            <a:r>
              <a:rPr lang="en-US" sz="3200" dirty="0"/>
              <a:t>Engineering/Construction, Financial Services, Technology, Healthcare, Law</a:t>
            </a:r>
          </a:p>
          <a:p>
            <a:pPr marL="285750" indent="-285750"/>
            <a:r>
              <a:rPr lang="en-US" sz="3200" b="1" dirty="0"/>
              <a:t>Soft Skills for Successful PMs: </a:t>
            </a:r>
            <a:r>
              <a:rPr lang="en-US" sz="3200" dirty="0"/>
              <a:t>Leadership, motivation, communication, conflict management, trust building, decision making, and organization.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Then, There’s </a:t>
            </a:r>
            <a:r>
              <a:rPr lang="en-US" u="sng" dirty="0"/>
              <a:t>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 teachers, sponsors, directors, and coaches, we often fall into the trap of doing everything for the kids.</a:t>
            </a:r>
          </a:p>
          <a:p>
            <a:r>
              <a:rPr lang="en-US" sz="3600" dirty="0"/>
              <a:t>Running a program provides an opportunity to teach leadership skills, but we sometimes lack the tools.</a:t>
            </a:r>
          </a:p>
          <a:p>
            <a:r>
              <a:rPr lang="en-US" sz="3600" dirty="0"/>
              <a:t>You deserve some kind of break too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020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</a:rPr>
              <a:t>National Performing Arts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403547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First…A Little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967" y="2266484"/>
            <a:ext cx="11318033" cy="4152122"/>
          </a:xfrm>
        </p:spPr>
        <p:txBody>
          <a:bodyPr>
            <a:normAutofit/>
          </a:bodyPr>
          <a:lstStyle/>
          <a:p>
            <a:r>
              <a:rPr lang="en-US" sz="2800" b="1" dirty="0"/>
              <a:t>All projects have the same buckets of work:</a:t>
            </a:r>
          </a:p>
          <a:p>
            <a:pPr lvl="1"/>
            <a:r>
              <a:rPr lang="en-US" sz="2800" dirty="0"/>
              <a:t>Planning</a:t>
            </a:r>
          </a:p>
          <a:p>
            <a:pPr lvl="1"/>
            <a:r>
              <a:rPr lang="en-US" sz="2800" dirty="0"/>
              <a:t>Executing/Tracking</a:t>
            </a:r>
          </a:p>
          <a:p>
            <a:pPr lvl="1"/>
            <a:r>
              <a:rPr lang="en-US" sz="2800" dirty="0"/>
              <a:t>Review</a:t>
            </a:r>
          </a:p>
          <a:p>
            <a:r>
              <a:rPr lang="en-US" sz="2800" b="1" dirty="0"/>
              <a:t>What is Agile Framework?</a:t>
            </a:r>
          </a:p>
          <a:p>
            <a:pPr lvl="1"/>
            <a:r>
              <a:rPr lang="en-US" sz="2800" dirty="0"/>
              <a:t>An approach to project management commonly used in software development.  </a:t>
            </a:r>
          </a:p>
          <a:p>
            <a:pPr lvl="1"/>
            <a:r>
              <a:rPr lang="en-US" sz="2800" dirty="0"/>
              <a:t>The methodology focuses on </a:t>
            </a:r>
            <a:r>
              <a:rPr lang="en-US" sz="2800" b="1" u="sng" dirty="0"/>
              <a:t>iterative</a:t>
            </a:r>
            <a:r>
              <a:rPr lang="en-US" sz="2800" dirty="0"/>
              <a:t> development and growth through </a:t>
            </a:r>
            <a:r>
              <a:rPr lang="en-US" sz="2800" b="1" u="sng" dirty="0"/>
              <a:t>self-organizing</a:t>
            </a:r>
            <a:r>
              <a:rPr lang="en-US" sz="2800" dirty="0"/>
              <a:t> and </a:t>
            </a:r>
            <a:r>
              <a:rPr lang="en-US" sz="2800" b="1" u="sng" dirty="0"/>
              <a:t>cross-functional </a:t>
            </a:r>
            <a:r>
              <a:rPr lang="en-US" sz="2800" dirty="0"/>
              <a:t>teams.</a:t>
            </a:r>
            <a:endParaRPr lang="en-US" sz="3600" b="1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3230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First…A Little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967" y="2266484"/>
            <a:ext cx="11318033" cy="4152122"/>
          </a:xfrm>
        </p:spPr>
        <p:txBody>
          <a:bodyPr>
            <a:normAutofit/>
          </a:bodyPr>
          <a:lstStyle/>
          <a:p>
            <a:r>
              <a:rPr lang="en-US" sz="3600" b="1" dirty="0"/>
              <a:t>But what does that have to do with us?</a:t>
            </a:r>
          </a:p>
          <a:p>
            <a:pPr lvl="1"/>
            <a:r>
              <a:rPr lang="en-US" sz="3200" dirty="0"/>
              <a:t>By stripping down some of the popular tools used in Agile, teachers/coaches can use them as the push to organize and develop their students.</a:t>
            </a:r>
          </a:p>
          <a:p>
            <a:pPr lvl="1"/>
            <a:endParaRPr lang="en-US" sz="3200" b="1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390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dirty="0"/>
              <a:t>USING</a:t>
            </a:r>
            <a:r>
              <a:rPr lang="en" sz="3600" b="1" dirty="0">
                <a:solidFill>
                  <a:srgbClr val="FF9900"/>
                </a:solidFill>
              </a:rPr>
              <a:t> </a:t>
            </a:r>
            <a:r>
              <a:rPr lang="en" sz="3600" b="1" u="sng" dirty="0">
                <a:solidFill>
                  <a:srgbClr val="FF9900"/>
                </a:solidFill>
              </a:rPr>
              <a:t>SCRUM</a:t>
            </a:r>
            <a:r>
              <a:rPr lang="en" sz="3600" b="1" dirty="0">
                <a:solidFill>
                  <a:srgbClr val="FF9900"/>
                </a:solidFill>
              </a:rPr>
              <a:t> </a:t>
            </a:r>
            <a:r>
              <a:rPr lang="en" sz="3600" dirty="0"/>
              <a:t>FOR PLANNING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121" y="2091771"/>
            <a:ext cx="9208246" cy="3903317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What is SCRUM? </a:t>
            </a:r>
            <a:r>
              <a:rPr lang="en-US" sz="3200" dirty="0"/>
              <a:t>An Agile planning methodology that is used to primarily delivery software products.</a:t>
            </a:r>
            <a:endParaRPr lang="en-US" sz="3200" b="1" dirty="0"/>
          </a:p>
          <a:p>
            <a:r>
              <a:rPr lang="en-US" sz="3200" b="1" dirty="0"/>
              <a:t>What are the main ideas? </a:t>
            </a:r>
          </a:p>
          <a:p>
            <a:pPr lvl="1"/>
            <a:r>
              <a:rPr lang="en-US" dirty="0"/>
              <a:t>Delivery is done in pieces (2-4 weeks at a time)</a:t>
            </a:r>
          </a:p>
          <a:p>
            <a:pPr lvl="1"/>
            <a:r>
              <a:rPr lang="en-US" dirty="0"/>
              <a:t>Scrum has defined team roles, events, and rules</a:t>
            </a:r>
          </a:p>
          <a:p>
            <a:pPr lvl="1"/>
            <a:r>
              <a:rPr lang="en-US" dirty="0"/>
              <a:t>Focuses on delivery within a scope of time</a:t>
            </a:r>
          </a:p>
          <a:p>
            <a:pPr lvl="0"/>
            <a:r>
              <a:rPr lang="en-US" sz="3200" b="1" dirty="0"/>
              <a:t>What can you use it for on your team?</a:t>
            </a:r>
          </a:p>
          <a:p>
            <a:pPr lvl="1"/>
            <a:r>
              <a:rPr lang="en-US" dirty="0"/>
              <a:t>Creation and delivery of competition material</a:t>
            </a:r>
          </a:p>
          <a:p>
            <a:pPr lvl="1"/>
            <a:r>
              <a:rPr lang="en-US" dirty="0"/>
              <a:t>Planning team events/tournaments</a:t>
            </a:r>
          </a:p>
          <a:p>
            <a:pPr lvl="1"/>
            <a:r>
              <a:rPr lang="en-US" dirty="0"/>
              <a:t>Allows for continuous feedback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2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FHS Brand">
      <a:dk1>
        <a:srgbClr val="414B56"/>
      </a:dk1>
      <a:lt1>
        <a:sysClr val="window" lastClr="FFFFFF"/>
      </a:lt1>
      <a:dk2>
        <a:srgbClr val="1F497D"/>
      </a:dk2>
      <a:lt2>
        <a:srgbClr val="D8D8D8"/>
      </a:lt2>
      <a:accent1>
        <a:srgbClr val="FFCE00"/>
      </a:accent1>
      <a:accent2>
        <a:srgbClr val="D21034"/>
      </a:accent2>
      <a:accent3>
        <a:srgbClr val="003798"/>
      </a:accent3>
      <a:accent4>
        <a:srgbClr val="E96B10"/>
      </a:accent4>
      <a:accent5>
        <a:srgbClr val="581963"/>
      </a:accent5>
      <a:accent6>
        <a:srgbClr val="006A4E"/>
      </a:accent6>
      <a:hlink>
        <a:srgbClr val="414B56"/>
      </a:hlink>
      <a:folHlink>
        <a:srgbClr val="0037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HS Company PowerPoint_2016_Wide Format" id="{CEADCAD1-10EE-42A8-ABDE-B73DA9B4AFF1}" vid="{B2EB68AA-BEFD-472A-A2F5-7556A72262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F4DF7540A984FB69F316346B409C5" ma:contentTypeVersion="13" ma:contentTypeDescription="Create a new document." ma:contentTypeScope="" ma:versionID="a2adcb6fc02ae21e2ea8c06616e8c801">
  <xsd:schema xmlns:xsd="http://www.w3.org/2001/XMLSchema" xmlns:xs="http://www.w3.org/2001/XMLSchema" xmlns:p="http://schemas.microsoft.com/office/2006/metadata/properties" xmlns:ns3="130e0864-2403-490f-bcbf-d19299003739" xmlns:ns4="ee96ef98-143c-4f6b-84b5-8b2f1e572245" targetNamespace="http://schemas.microsoft.com/office/2006/metadata/properties" ma:root="true" ma:fieldsID="976139fc8073c40fde6d26dfa9a181ea" ns3:_="" ns4:_="">
    <xsd:import namespace="130e0864-2403-490f-bcbf-d19299003739"/>
    <xsd:import namespace="ee96ef98-143c-4f6b-84b5-8b2f1e57224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e0864-2403-490f-bcbf-d192990037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6ef98-143c-4f6b-84b5-8b2f1e572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96B58F-6793-4E4E-A69A-BC4ADDA36C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AA69A1-8905-49D8-AC06-52EB56586486}">
  <ds:schemaRefs>
    <ds:schemaRef ds:uri="http://purl.org/dc/terms/"/>
    <ds:schemaRef ds:uri="130e0864-2403-490f-bcbf-d19299003739"/>
    <ds:schemaRef ds:uri="http://purl.org/dc/dcmitype/"/>
    <ds:schemaRef ds:uri="http://schemas.microsoft.com/office/2006/documentManagement/types"/>
    <ds:schemaRef ds:uri="http://purl.org/dc/elements/1.1/"/>
    <ds:schemaRef ds:uri="ee96ef98-143c-4f6b-84b5-8b2f1e57224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4F8208-18DA-460C-8A8F-332C3FD398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0e0864-2403-490f-bcbf-d19299003739"/>
    <ds:schemaRef ds:uri="ee96ef98-143c-4f6b-84b5-8b2f1e572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NFHS Company PowerPoint_2019_Wide Format</Template>
  <TotalTime>569</TotalTime>
  <Words>1284</Words>
  <Application>Microsoft Office PowerPoint</Application>
  <PresentationFormat>Widescreen</PresentationFormat>
  <Paragraphs>167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Karla</vt:lpstr>
      <vt:lpstr>Montserrat</vt:lpstr>
      <vt:lpstr>Wingdings</vt:lpstr>
      <vt:lpstr>Office Theme</vt:lpstr>
      <vt:lpstr>Project Management Tools:</vt:lpstr>
      <vt:lpstr>Our Dilemma</vt:lpstr>
      <vt:lpstr>Why Project Management Tools?</vt:lpstr>
      <vt:lpstr>The Real World</vt:lpstr>
      <vt:lpstr>And Then, There’s YOU</vt:lpstr>
      <vt:lpstr>The Tools</vt:lpstr>
      <vt:lpstr>But First…A Little Framework</vt:lpstr>
      <vt:lpstr>But First…A Little Framework</vt:lpstr>
      <vt:lpstr>USING SCRUM FOR PLANNING</vt:lpstr>
      <vt:lpstr>SCRUM KEYS</vt:lpstr>
      <vt:lpstr>PowerPoint Presentation</vt:lpstr>
      <vt:lpstr>PowerPoint Presentation</vt:lpstr>
      <vt:lpstr>Example Notebook Sprint –  Oratory and Extemp Box Prep</vt:lpstr>
      <vt:lpstr>Sprint Planning Exercise</vt:lpstr>
      <vt:lpstr>USING KANBAN FOR EXECUTION/TRACKING</vt:lpstr>
      <vt:lpstr>KANBAN KEYS</vt:lpstr>
      <vt:lpstr>PowerPoint Presentation</vt:lpstr>
      <vt:lpstr>PowerPoint Presentation</vt:lpstr>
      <vt:lpstr>PowerPoint Presentation</vt:lpstr>
      <vt:lpstr>Example Notebook kanban - Oratory</vt:lpstr>
      <vt:lpstr>Kanban Exercise</vt:lpstr>
      <vt:lpstr>USING KATA FOR REFLECTION</vt:lpstr>
      <vt:lpstr>USING KATA FOR REFLECTION</vt:lpstr>
      <vt:lpstr>        KATA KEYS</vt:lpstr>
      <vt:lpstr>PowerPoint Presentation</vt:lpstr>
      <vt:lpstr>Kata Exercise (On Your Own)</vt:lpstr>
      <vt:lpstr>KATA’S FIVE QUESTIONS</vt:lpstr>
      <vt:lpstr>Resources &amp; Articles</vt:lpstr>
      <vt:lpstr>Articles </vt:lpstr>
      <vt:lpstr>PM Resources </vt:lpstr>
    </vt:vector>
  </TitlesOfParts>
  <Company>NFHS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Mills</dc:creator>
  <cp:lastModifiedBy>Kevin Berlat</cp:lastModifiedBy>
  <cp:revision>11</cp:revision>
  <dcterms:created xsi:type="dcterms:W3CDTF">2019-08-27T12:12:18Z</dcterms:created>
  <dcterms:modified xsi:type="dcterms:W3CDTF">2019-09-17T03:51:39Z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0x0101002FDF4DF7540A984FB69F316346B409C5</vt:lpwstr>
  </property>
</Properties>
</file>