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61" r:id="rId6"/>
    <p:sldId id="262" r:id="rId7"/>
    <p:sldId id="263" r:id="rId8"/>
    <p:sldId id="264" r:id="rId9"/>
    <p:sldId id="265" r:id="rId10"/>
    <p:sldId id="259" r:id="rId11"/>
    <p:sldId id="26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88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8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047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49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69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14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865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019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20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78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94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97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58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84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5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77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2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EC4D08-B86B-4418-B50B-5D8E6B6684F1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DA780D7-8DDD-4E18-91C6-9C4A87CC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4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BCBE7-04E8-476F-A3F4-2349B8A8FB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Adjudication Sheets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5F89E-91F5-443F-B208-460E0FBCFD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to make them fit!</a:t>
            </a:r>
          </a:p>
        </p:txBody>
      </p:sp>
    </p:spTree>
    <p:extLst>
      <p:ext uri="{BB962C8B-B14F-4D97-AF65-F5344CB8AC3E}">
        <p14:creationId xmlns:p14="http://schemas.microsoft.com/office/powerpoint/2010/main" val="3923847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317F7-C0FA-485C-B972-6B7C5190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Adjudication Forms – Captions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9ACBD0D-8118-4FC0-A2E8-63DB58682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465" y="2575044"/>
            <a:ext cx="1312101" cy="1698014"/>
          </a:xfrm>
        </p:spPr>
      </p:pic>
      <p:pic>
        <p:nvPicPr>
          <p:cNvPr id="7" name="Picture 6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CD7612AF-1899-42E8-885B-B2F6BF8D3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465" y="4297534"/>
            <a:ext cx="1334904" cy="1031517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64B8CE-DBB1-42E0-9A02-5FB7433FE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27" y="2581019"/>
            <a:ext cx="1305736" cy="1689776"/>
          </a:xfrm>
          <a:prstGeom prst="rect">
            <a:avLst/>
          </a:prstGeom>
        </p:spPr>
      </p:pic>
      <p:pic>
        <p:nvPicPr>
          <p:cNvPr id="11" name="Picture 10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B49AE8D6-23A0-4AF8-90CD-ACE641B07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26" y="4273058"/>
            <a:ext cx="1322371" cy="1021832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A97027-FCBA-4CF0-9FF0-F872535A42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24" y="2575044"/>
            <a:ext cx="1305737" cy="1689777"/>
          </a:xfrm>
          <a:prstGeom prst="rect">
            <a:avLst/>
          </a:prstGeom>
        </p:spPr>
      </p:pic>
      <p:pic>
        <p:nvPicPr>
          <p:cNvPr id="15" name="Picture 14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6DF9288D-5D03-4249-B12C-48F0D8B75A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54" y="4274020"/>
            <a:ext cx="1322371" cy="1021832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7DFC12-91CA-4831-860A-F62F3FEB29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686" y="2575045"/>
            <a:ext cx="1331015" cy="1722490"/>
          </a:xfrm>
          <a:prstGeom prst="rect">
            <a:avLst/>
          </a:prstGeom>
        </p:spPr>
      </p:pic>
      <p:pic>
        <p:nvPicPr>
          <p:cNvPr id="19" name="Picture 18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3EC588F0-59E1-4FB8-AF28-C3BE2418A5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686" y="4297534"/>
            <a:ext cx="1339824" cy="1035319"/>
          </a:xfrm>
          <a:prstGeom prst="rect">
            <a:avLst/>
          </a:prstGeom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47B0F9-6AE0-4CDE-8B92-7B2EEF2BE3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226" y="2575044"/>
            <a:ext cx="1305737" cy="1689777"/>
          </a:xfrm>
          <a:prstGeom prst="rect">
            <a:avLst/>
          </a:prstGeom>
        </p:spPr>
      </p:pic>
      <p:pic>
        <p:nvPicPr>
          <p:cNvPr id="23" name="Picture 2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6DB970F-586E-4A75-B35D-9BD45803B2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41" y="4263372"/>
            <a:ext cx="1320322" cy="1020249"/>
          </a:xfrm>
          <a:prstGeom prst="rect">
            <a:avLst/>
          </a:prstGeom>
        </p:spPr>
      </p:pic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18C4E4-C6F5-40FB-AA7A-4207E7E113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1023" y="2575044"/>
            <a:ext cx="1310353" cy="1695751"/>
          </a:xfrm>
          <a:prstGeom prst="rect">
            <a:avLst/>
          </a:prstGeom>
        </p:spPr>
      </p:pic>
      <p:pic>
        <p:nvPicPr>
          <p:cNvPr id="27" name="Picture 2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B476448-7684-49D6-83E8-AA3A62BA95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024" y="4263372"/>
            <a:ext cx="1320322" cy="102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1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C92D-E286-4E08-8941-60EA847BA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Adjudication Forms – Sight-reading</a:t>
            </a:r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76311C8-AD63-456E-9233-72AF3ECAB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70" y="2557993"/>
            <a:ext cx="4293720" cy="3317875"/>
          </a:xfr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8A09F7-BAFC-423F-B614-6157EFE69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71" y="2557993"/>
            <a:ext cx="2758826" cy="35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24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C1C1-BD5C-4478-BA26-991080F03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Adjudication Sheets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592A6-4DAF-4802-821E-487E67395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045" y="2556932"/>
            <a:ext cx="5691551" cy="33189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is no consensus between states.</a:t>
            </a:r>
          </a:p>
          <a:p>
            <a:r>
              <a:rPr lang="en-US" dirty="0"/>
              <a:t>Yet there are definite similarities.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i="1" dirty="0"/>
              <a:t>This presentation will explore those similarities and differences and provide samples of the wide range of adjudication forms that exist as we travel from state to state.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7460CF-94C1-408C-80AC-420E0BF23A46}"/>
              </a:ext>
            </a:extLst>
          </p:cNvPr>
          <p:cNvSpPr/>
          <p:nvPr/>
        </p:nvSpPr>
        <p:spPr>
          <a:xfrm>
            <a:off x="3024554" y="2910254"/>
            <a:ext cx="422031" cy="2965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CCE388E-781B-4FFE-8CDD-C71B50B8BE7E}"/>
              </a:ext>
            </a:extLst>
          </p:cNvPr>
          <p:cNvSpPr/>
          <p:nvPr/>
        </p:nvSpPr>
        <p:spPr>
          <a:xfrm rot="764288">
            <a:off x="2013439" y="2973382"/>
            <a:ext cx="2549768" cy="88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MY WAY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D5684A6-E87D-4501-B871-649ECFEA121A}"/>
              </a:ext>
            </a:extLst>
          </p:cNvPr>
          <p:cNvSpPr/>
          <p:nvPr/>
        </p:nvSpPr>
        <p:spPr>
          <a:xfrm rot="21357065" flipH="1">
            <a:off x="1975761" y="3998919"/>
            <a:ext cx="2470637" cy="88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WAY</a:t>
            </a:r>
          </a:p>
        </p:txBody>
      </p:sp>
    </p:spTree>
    <p:extLst>
      <p:ext uri="{BB962C8B-B14F-4D97-AF65-F5344CB8AC3E}">
        <p14:creationId xmlns:p14="http://schemas.microsoft.com/office/powerpoint/2010/main" val="124318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1BBD-206F-4901-B67D-AA23831CA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Adjudication Form - Development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B8B6DF-A9C8-4EEB-AA7B-A66715261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6239607" cy="3318936"/>
          </a:xfrm>
        </p:spPr>
        <p:txBody>
          <a:bodyPr/>
          <a:lstStyle/>
          <a:p>
            <a:r>
              <a:rPr lang="en-US" dirty="0"/>
              <a:t>Factors that inform the development of an Adjudication Form</a:t>
            </a:r>
          </a:p>
          <a:p>
            <a:pPr lvl="1"/>
            <a:r>
              <a:rPr lang="en-US" dirty="0"/>
              <a:t>Purpose – </a:t>
            </a:r>
            <a:r>
              <a:rPr lang="en-US" b="1" dirty="0"/>
              <a:t>Festival vs. Competition</a:t>
            </a:r>
          </a:p>
          <a:p>
            <a:pPr lvl="1"/>
            <a:r>
              <a:rPr lang="en-US" dirty="0"/>
              <a:t>Philosophy – </a:t>
            </a:r>
            <a:r>
              <a:rPr lang="en-US" b="1" dirty="0"/>
              <a:t>Divisional Ratings vs. Other System</a:t>
            </a:r>
          </a:p>
          <a:p>
            <a:pPr lvl="1"/>
            <a:r>
              <a:rPr lang="en-US" dirty="0"/>
              <a:t>Philosophy – </a:t>
            </a:r>
            <a:r>
              <a:rPr lang="en-US" b="1" dirty="0"/>
              <a:t>Open Format vs. Rubric</a:t>
            </a:r>
          </a:p>
        </p:txBody>
      </p:sp>
      <p:pic>
        <p:nvPicPr>
          <p:cNvPr id="15" name="Picture 1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BA92D53-9258-49DE-8260-F98114A9E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25" y="2479914"/>
            <a:ext cx="2808173" cy="358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51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1BBD-206F-4901-B67D-AA23831CA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Adjudication Forms - Solo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0CA754-8EE9-468F-9ABD-4D2E18767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557992"/>
            <a:ext cx="2563812" cy="3317875"/>
          </a:xfr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A391A7-E682-4A25-ACED-DBC96EBE0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93" y="2557993"/>
            <a:ext cx="2563813" cy="3317875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DC07DB9-329D-4F86-8D84-E16269627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785" y="2557993"/>
            <a:ext cx="2563813" cy="33178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9422F93-3802-41D6-850F-7F4DFFA80951}"/>
              </a:ext>
            </a:extLst>
          </p:cNvPr>
          <p:cNvSpPr/>
          <p:nvPr/>
        </p:nvSpPr>
        <p:spPr>
          <a:xfrm>
            <a:off x="5213838" y="3534508"/>
            <a:ext cx="1459524" cy="184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F5AE53-2D3F-48AD-88BB-66B821E2A8D3}"/>
              </a:ext>
            </a:extLst>
          </p:cNvPr>
          <p:cNvSpPr/>
          <p:nvPr/>
        </p:nvSpPr>
        <p:spPr>
          <a:xfrm>
            <a:off x="8405446" y="3059723"/>
            <a:ext cx="2127739" cy="10462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1BBD-206F-4901-B67D-AA23831CA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Adjudication Forms - Solo</a:t>
            </a:r>
          </a:p>
        </p:txBody>
      </p:sp>
      <p:pic>
        <p:nvPicPr>
          <p:cNvPr id="11" name="Content Placeholder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E83374-9B43-4981-A8E6-09B5D9D0F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33" y="2557993"/>
            <a:ext cx="2563812" cy="3317875"/>
          </a:xfrm>
        </p:spPr>
      </p:pic>
      <p:pic>
        <p:nvPicPr>
          <p:cNvPr id="13" name="Picture 1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79FB0E9-223A-41CE-92FF-B0576CDBF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59" y="2560458"/>
            <a:ext cx="2561908" cy="33154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C993DC-83A0-493A-B89B-778448981529}"/>
              </a:ext>
            </a:extLst>
          </p:cNvPr>
          <p:cNvSpPr txBox="1"/>
          <p:nvPr/>
        </p:nvSpPr>
        <p:spPr>
          <a:xfrm>
            <a:off x="8329857" y="2557424"/>
            <a:ext cx="93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Colorado</a:t>
            </a:r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E7DDCE-451E-4A2E-B105-30249D488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046" y="2560458"/>
            <a:ext cx="2561908" cy="33154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33EC36-128E-4BC1-BB78-D45219ABEF27}"/>
              </a:ext>
            </a:extLst>
          </p:cNvPr>
          <p:cNvSpPr txBox="1"/>
          <p:nvPr/>
        </p:nvSpPr>
        <p:spPr>
          <a:xfrm>
            <a:off x="4815046" y="2557423"/>
            <a:ext cx="523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Texas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46B205-4F69-469E-99C2-126665B0E83F}"/>
              </a:ext>
            </a:extLst>
          </p:cNvPr>
          <p:cNvSpPr/>
          <p:nvPr/>
        </p:nvSpPr>
        <p:spPr>
          <a:xfrm>
            <a:off x="1380392" y="5213838"/>
            <a:ext cx="2347546" cy="3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A0DB40-22E2-4375-865E-826552BC1312}"/>
              </a:ext>
            </a:extLst>
          </p:cNvPr>
          <p:cNvSpPr/>
          <p:nvPr/>
        </p:nvSpPr>
        <p:spPr>
          <a:xfrm>
            <a:off x="4888523" y="3842238"/>
            <a:ext cx="298940" cy="3956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A9FC86-BB82-4D0B-8BFB-10B14DA33949}"/>
              </a:ext>
            </a:extLst>
          </p:cNvPr>
          <p:cNvSpPr/>
          <p:nvPr/>
        </p:nvSpPr>
        <p:spPr>
          <a:xfrm>
            <a:off x="8329855" y="5011615"/>
            <a:ext cx="1570283" cy="571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3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1BBD-206F-4901-B67D-AA23831CA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Adjudication Forms - Solo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107E874-A2F0-49CC-84FB-DB5434812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557993"/>
            <a:ext cx="2563964" cy="3317875"/>
          </a:xfr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55CD19-F026-46A5-9F14-FB330DAE8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93" y="2549080"/>
            <a:ext cx="2563813" cy="3317875"/>
          </a:xfrm>
          <a:prstGeom prst="rect">
            <a:avLst/>
          </a:prstGeom>
        </p:spPr>
      </p:pic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512B0FE-BD0E-4E96-B810-5B22A61A9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34" y="2557993"/>
            <a:ext cx="2552212" cy="331787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34A668-6BF9-4022-BC65-C18D4324D33A}"/>
              </a:ext>
            </a:extLst>
          </p:cNvPr>
          <p:cNvCxnSpPr/>
          <p:nvPr/>
        </p:nvCxnSpPr>
        <p:spPr>
          <a:xfrm>
            <a:off x="1295402" y="2936062"/>
            <a:ext cx="310664" cy="3082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17AD7FC-EB60-455A-AACF-4C51A67E7C3E}"/>
              </a:ext>
            </a:extLst>
          </p:cNvPr>
          <p:cNvCxnSpPr>
            <a:cxnSpLocks/>
          </p:cNvCxnSpPr>
          <p:nvPr/>
        </p:nvCxnSpPr>
        <p:spPr>
          <a:xfrm flipV="1">
            <a:off x="4545623" y="3050931"/>
            <a:ext cx="342900" cy="11570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16484A-330E-4B55-B514-069495D60E4C}"/>
              </a:ext>
            </a:extLst>
          </p:cNvPr>
          <p:cNvCxnSpPr>
            <a:cxnSpLocks/>
          </p:cNvCxnSpPr>
          <p:nvPr/>
        </p:nvCxnSpPr>
        <p:spPr>
          <a:xfrm flipV="1">
            <a:off x="4545623" y="3552093"/>
            <a:ext cx="342900" cy="6559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D6838A-1C89-4D1D-B6B8-783DADE5F69B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545623" y="4208017"/>
            <a:ext cx="268470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7ABECAE-A785-4412-9300-F93D23C1F821}"/>
              </a:ext>
            </a:extLst>
          </p:cNvPr>
          <p:cNvCxnSpPr>
            <a:cxnSpLocks/>
          </p:cNvCxnSpPr>
          <p:nvPr/>
        </p:nvCxnSpPr>
        <p:spPr>
          <a:xfrm>
            <a:off x="4545623" y="4208017"/>
            <a:ext cx="342900" cy="6189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673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1BBD-206F-4901-B67D-AA23831CA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Adjudication Forms - Solo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47F24C-CD12-4B7C-804B-44A93786B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140" y="2557992"/>
            <a:ext cx="4293720" cy="33178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F65737-F8B7-4D2C-8DEA-8F8E53B5D482}"/>
              </a:ext>
            </a:extLst>
          </p:cNvPr>
          <p:cNvSpPr txBox="1"/>
          <p:nvPr/>
        </p:nvSpPr>
        <p:spPr>
          <a:xfrm>
            <a:off x="3949140" y="2419492"/>
            <a:ext cx="618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Kansas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A16D5E-16AD-4814-BC5F-AE7AAC45C618}"/>
              </a:ext>
            </a:extLst>
          </p:cNvPr>
          <p:cNvSpPr/>
          <p:nvPr/>
        </p:nvSpPr>
        <p:spPr>
          <a:xfrm>
            <a:off x="4791808" y="3086100"/>
            <a:ext cx="3376246" cy="131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30CC92-1677-48FA-9502-FFCBFCD86220}"/>
              </a:ext>
            </a:extLst>
          </p:cNvPr>
          <p:cNvSpPr/>
          <p:nvPr/>
        </p:nvSpPr>
        <p:spPr>
          <a:xfrm>
            <a:off x="4378568" y="3217985"/>
            <a:ext cx="123093" cy="131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98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1BBD-206F-4901-B67D-AA23831CA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Adjudication Forms - Solo</a:t>
            </a:r>
          </a:p>
        </p:txBody>
      </p:sp>
      <p:pic>
        <p:nvPicPr>
          <p:cNvPr id="10" name="Content Placeholder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1A81840-DF9E-46AA-81AF-0C6C5F9CA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557993"/>
            <a:ext cx="4293720" cy="3317875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C4F031-91A5-4709-BBBC-B6CB1E311406}"/>
              </a:ext>
            </a:extLst>
          </p:cNvPr>
          <p:cNvSpPr txBox="1"/>
          <p:nvPr/>
        </p:nvSpPr>
        <p:spPr>
          <a:xfrm>
            <a:off x="1383325" y="2415830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Missouri - District</a:t>
            </a:r>
          </a:p>
        </p:txBody>
      </p:sp>
      <p:pic>
        <p:nvPicPr>
          <p:cNvPr id="14" name="Picture 1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F0091B6-7079-4E61-9BBC-5D2492BE5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27" y="2557424"/>
            <a:ext cx="2649681" cy="34289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139E5B-4B8F-453F-90FE-69E01DFA9A07}"/>
              </a:ext>
            </a:extLst>
          </p:cNvPr>
          <p:cNvSpPr txBox="1"/>
          <p:nvPr/>
        </p:nvSpPr>
        <p:spPr>
          <a:xfrm>
            <a:off x="5589122" y="2419209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Missouri - State</a:t>
            </a:r>
          </a:p>
        </p:txBody>
      </p:sp>
      <p:sp>
        <p:nvSpPr>
          <p:cNvPr id="18" name="Double Brace 17">
            <a:extLst>
              <a:ext uri="{FF2B5EF4-FFF2-40B4-BE49-F238E27FC236}">
                <a16:creationId xmlns:a16="http://schemas.microsoft.com/office/drawing/2014/main" id="{E6A2ACF9-CF35-4DBD-B684-4EC064A62552}"/>
              </a:ext>
            </a:extLst>
          </p:cNvPr>
          <p:cNvSpPr/>
          <p:nvPr/>
        </p:nvSpPr>
        <p:spPr>
          <a:xfrm>
            <a:off x="1521069" y="3543300"/>
            <a:ext cx="334108" cy="545123"/>
          </a:xfrm>
          <a:prstGeom prst="bracePair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BD5E03-EE11-4F09-AA56-80A4E8D00008}"/>
              </a:ext>
            </a:extLst>
          </p:cNvPr>
          <p:cNvSpPr/>
          <p:nvPr/>
        </p:nvSpPr>
        <p:spPr>
          <a:xfrm>
            <a:off x="1521069" y="4528038"/>
            <a:ext cx="3938954" cy="8088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8383B6-AAB9-4E8C-BCB4-A9153AC71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756" y="2696208"/>
            <a:ext cx="2847974" cy="26146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B530DDB-ADE5-4DFD-9586-B1565812AE3B}"/>
              </a:ext>
            </a:extLst>
          </p:cNvPr>
          <p:cNvSpPr txBox="1"/>
          <p:nvPr/>
        </p:nvSpPr>
        <p:spPr>
          <a:xfrm>
            <a:off x="8329756" y="2415829"/>
            <a:ext cx="2664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Missouri – Standards (alt. to Div. Ratings)</a:t>
            </a:r>
          </a:p>
        </p:txBody>
      </p:sp>
    </p:spTree>
    <p:extLst>
      <p:ext uri="{BB962C8B-B14F-4D97-AF65-F5344CB8AC3E}">
        <p14:creationId xmlns:p14="http://schemas.microsoft.com/office/powerpoint/2010/main" val="3757100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1BBD-206F-4901-B67D-AA23831CA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Adjudication Forms - Tools</a:t>
            </a:r>
          </a:p>
        </p:txBody>
      </p:sp>
      <p:pic>
        <p:nvPicPr>
          <p:cNvPr id="8" name="Content Placeholder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215975E-46A8-4A86-8D6C-AC919BFAD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2" y="2614904"/>
            <a:ext cx="2549092" cy="3298825"/>
          </a:xfrm>
        </p:spPr>
      </p:pic>
      <p:pic>
        <p:nvPicPr>
          <p:cNvPr id="11" name="Picture 10" descr="A picture containing antenna, object&#10;&#10;Description automatically generated">
            <a:extLst>
              <a:ext uri="{FF2B5EF4-FFF2-40B4-BE49-F238E27FC236}">
                <a16:creationId xmlns:a16="http://schemas.microsoft.com/office/drawing/2014/main" id="{64B4B08E-9259-4196-BF21-AED803F1C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09" y="2706750"/>
            <a:ext cx="4982458" cy="30218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7B3DA5-4FB0-453A-9706-F8CE46864157}"/>
              </a:ext>
            </a:extLst>
          </p:cNvPr>
          <p:cNvSpPr txBox="1"/>
          <p:nvPr/>
        </p:nvSpPr>
        <p:spPr>
          <a:xfrm>
            <a:off x="5557009" y="2595525"/>
            <a:ext cx="2517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Oregon – Judge Worksheet (tote sheet)</a:t>
            </a:r>
          </a:p>
        </p:txBody>
      </p:sp>
    </p:spTree>
    <p:extLst>
      <p:ext uri="{BB962C8B-B14F-4D97-AF65-F5344CB8AC3E}">
        <p14:creationId xmlns:p14="http://schemas.microsoft.com/office/powerpoint/2010/main" val="9857887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172</TotalTime>
  <Words>149</Words>
  <Application>Microsoft Office PowerPoint</Application>
  <PresentationFormat>Widescreen</PresentationFormat>
  <Paragraphs>29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Garamond</vt:lpstr>
      <vt:lpstr>Organic</vt:lpstr>
      <vt:lpstr>Adjudication Sheets</vt:lpstr>
      <vt:lpstr>Adjudication Sheets</vt:lpstr>
      <vt:lpstr>Adjudication Form - Development</vt:lpstr>
      <vt:lpstr>Adjudication Forms - Solo</vt:lpstr>
      <vt:lpstr>Adjudication Forms - Solo</vt:lpstr>
      <vt:lpstr>Adjudication Forms - Solo</vt:lpstr>
      <vt:lpstr>Adjudication Forms - Solo</vt:lpstr>
      <vt:lpstr>Adjudication Forms - Solo</vt:lpstr>
      <vt:lpstr>Adjudication Forms - Tools</vt:lpstr>
      <vt:lpstr>Adjudication Forms – Captions</vt:lpstr>
      <vt:lpstr>Adjudication Forms – Sight-reading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Adjudication Sheets</dc:title>
  <dc:creator>Alan Greiner</dc:creator>
  <cp:lastModifiedBy>Alan Greiner</cp:lastModifiedBy>
  <cp:revision>20</cp:revision>
  <dcterms:created xsi:type="dcterms:W3CDTF">2019-09-16T13:47:17Z</dcterms:created>
  <dcterms:modified xsi:type="dcterms:W3CDTF">2019-09-16T16:40:16Z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7EAE2524-5772-456D-8E74-E6168A88E09D</vt:lpwstr>
  </property>
  <property fmtid="{D5CDD505-2E9C-101B-9397-08002B2CF9AE}" pid="3" name="ArticulatePath">
    <vt:lpwstr>Adjudication Sheets</vt:lpwstr>
  </property>
</Properties>
</file>