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57" r:id="rId3"/>
    <p:sldId id="276" r:id="rId4"/>
    <p:sldId id="262" r:id="rId5"/>
    <p:sldId id="261" r:id="rId6"/>
    <p:sldId id="273" r:id="rId7"/>
    <p:sldId id="260" r:id="rId8"/>
    <p:sldId id="263" r:id="rId9"/>
    <p:sldId id="278" r:id="rId10"/>
    <p:sldId id="268" r:id="rId11"/>
    <p:sldId id="266" r:id="rId12"/>
    <p:sldId id="280" r:id="rId13"/>
    <p:sldId id="267" r:id="rId14"/>
    <p:sldId id="265" r:id="rId15"/>
    <p:sldId id="270" r:id="rId16"/>
    <p:sldId id="277" r:id="rId17"/>
    <p:sldId id="27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54"/>
    <p:restoredTop sz="94206"/>
  </p:normalViewPr>
  <p:slideViewPr>
    <p:cSldViewPr snapToGrid="0" snapToObjects="1">
      <p:cViewPr varScale="1">
        <p:scale>
          <a:sx n="78" d="100"/>
          <a:sy n="78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87D36-BEBE-394E-A1BA-ABA96949844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390E-279C-DD4B-8168-C2D15AB7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A65C-C5AD-8E4E-8628-DB9907F16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AC736-1D7E-2842-9E6E-5EA734A80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D403-A9A5-A847-BAEE-B931C730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8A7D-2D95-A946-A4B8-DAC106B4D222}" type="datetime1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75A11-54E7-F945-B526-6126A525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BB754-11DB-2344-B0EB-DC2869CA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89F3-488F-4541-847D-AD159533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20826-A455-F54F-B36A-B962CBB99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DFB86-2E48-2C47-8F53-FE7DDBFD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19DF-AAFD-9346-8DE9-0732959FEDA5}" type="datetime1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FE7C5-218A-8341-A14E-7BACC5BB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AA4B-5189-8644-94D7-FFF90668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3008D-98E4-E548-97F7-5BA256EB8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E7619-FC74-A540-A34E-CD124469D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A5A8-2F3C-3B4F-B666-D3772101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03C1-0AA8-D64B-8948-F341ADC44321}" type="datetime1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EC2D-A51F-D845-9971-85CA0559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63B7F-B409-7946-AC0C-6AD109E9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95D0-DAD0-014F-BB9A-93F70BE3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9191-895A-4046-AAFD-D79985F0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3902-A752-754F-9F0B-5E6B5D75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9121-78B6-3145-9859-8BDD981F8A9B}" type="datetime1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E807-2C7C-824E-B0A4-0462D114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2FD7-FDD8-034B-A775-30376208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1295-0205-EA4C-9946-6F0D0BB4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31C5-2F8E-6548-BE00-086B9FEEE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1A77-F17A-C742-A3D5-EA7A4691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73D1-211D-3441-8EB4-16B7D12FD0DD}" type="datetime1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2CF61-C3F3-4348-8F66-A7F672CD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CA04-AA4D-0648-AD47-339A70A7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5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9A75-B80A-D945-9B8B-94A36CAE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C7DFC-FA3D-3F4D-A62E-422D85F45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C4D9E-F50A-5A46-ADA7-B239A9C7C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29485-9F16-A742-990E-79C1CA0D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0F5-9527-C845-8979-FE1662E0AEB0}" type="datetime1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75FAF-1724-3141-8152-DF3958DA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989-E964-2B4F-BEA2-B13F418A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6192-886A-574D-B0FF-D6CB53F6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E1ED-C613-9245-9203-D2587B09E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35D95-F581-764E-BBA1-F6F2D800C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BF35C-25FE-E348-9131-C9AAFB753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96220-CB5A-1F47-8C43-B857C0A0E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E2636-F28E-A64A-B407-20C3D8EB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18DE-BC77-4C4A-8D96-F48D53959FC7}" type="datetime1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B4F31-C55F-7B47-9D4E-66064AEB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FAA62-C7CF-6548-BD7D-7A779ACA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2F1C-9EEA-CC4C-BDDA-3AB03E43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C61C6-D308-6643-BB82-D35A2387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D176-6061-8846-B8B6-7E46BB729A96}" type="datetime1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22DDF-1D41-FC4F-B110-3A36A204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2300-9D30-114C-8FA0-3975AF60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29BA9-942F-8840-84CA-F9D95C98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21B-923C-5C4B-9FB8-A558C93E9AAE}" type="datetime1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A287B-AD22-5A4C-A955-E94FA779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DB45A-A31B-DD4A-AF5B-A856F096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452A-B8FB-7040-A4A4-52CEEA60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1D60-D8B9-184E-B52C-5BF7B817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1B15A-2573-3A45-825D-45D4440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12555-5CF4-234E-98C1-DA2C5432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8AD3-0452-CB4E-B4A8-9C1924C97A10}" type="datetime1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29579-D577-8845-88F6-39575B56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B2D4B-8145-D74D-981C-8605B7F5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1FBD-1A1B-8C48-9DEC-06B028BC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DC150-6AE2-3F49-85E8-CEB890106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BCAF7-D0C4-894F-A7D6-7DF2D3EC5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2500E-5754-EB4B-B1DB-221F5181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8DC9-B03A-1E4F-97E6-0CFD658C9A09}" type="datetime1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B983-2D05-E04D-A33D-AE3907E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2F7C3-EB59-464E-860E-1FA2F5D1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B7ADE-45BE-E243-96CE-403F5057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306C4-BF4A-2B41-8674-565FAA44C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1B72-E32F-D34C-9FA8-35B03B8F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B96B-31FC-D547-B0C2-6259419DB433}" type="datetime1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6908B-D87D-BE41-9F30-E5827523F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Edition UIL OAP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642A0-6690-834E-BE3A-73BD6F417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EFC61-62F2-E644-8C9D-900EC3AB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598AAF-2C7D-D644-87B5-2ACF858D5516}"/>
              </a:ext>
            </a:extLst>
          </p:cNvPr>
          <p:cNvSpPr txBox="1"/>
          <p:nvPr/>
        </p:nvSpPr>
        <p:spPr>
          <a:xfrm>
            <a:off x="8165805" y="4827180"/>
            <a:ext cx="34236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chemeClr val="bg1"/>
                </a:solidFill>
              </a:rPr>
              <a:t>Paula Rodriguez</a:t>
            </a:r>
          </a:p>
          <a:p>
            <a:r>
              <a:rPr lang="en-US" sz="2400" dirty="0">
                <a:solidFill>
                  <a:schemeClr val="bg1"/>
                </a:solidFill>
              </a:rPr>
              <a:t>UIL State Theatre Director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Austin, Texas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prodriguez@uiltexas.org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BAAE2A-3EBC-9345-A72D-A3F6932A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91855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D04C-50C1-F243-BF97-8761348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0" y="365125"/>
            <a:ext cx="10515600" cy="1144811"/>
          </a:xfrm>
        </p:spPr>
        <p:txBody>
          <a:bodyPr/>
          <a:lstStyle/>
          <a:p>
            <a:pPr algn="ctr"/>
            <a:r>
              <a:rPr lang="en-US" b="1" dirty="0"/>
              <a:t>Play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1B3F-CB8D-0942-9F90-46EB8EFF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4954773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EBBEE-2058-8740-B1DC-197B140F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4840" y="1690688"/>
            <a:ext cx="7431095" cy="516731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The League strongly encourages directors to select quality literature for competition.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League provides 2 Lists of Approved Plays for competition- A list of Short Plays and List of Long Plays.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Directors may also submit original works or other plays through the </a:t>
            </a:r>
            <a:r>
              <a:rPr lang="en-US" sz="3600" u="sng" dirty="0"/>
              <a:t>Play Approval process.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A36B3-52F5-F64E-9B0A-FEF593FE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3484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1FC8-DE94-BA4F-84E2-E9559152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26404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E987-241E-3B4C-A2E7-FC34B551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251"/>
          </a:xfrm>
        </p:spPr>
        <p:txBody>
          <a:bodyPr/>
          <a:lstStyle/>
          <a:p>
            <a:pPr algn="ctr"/>
            <a:r>
              <a:rPr lang="en-US" b="1" dirty="0"/>
              <a:t>Scenery, Lights and Sound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8F3D-6D8C-D14E-B102-1FD6C9BE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" y="1403498"/>
            <a:ext cx="12192000" cy="5454502"/>
          </a:xfrm>
        </p:spPr>
        <p:txBody>
          <a:bodyPr>
            <a:noAutofit/>
          </a:bodyPr>
          <a:lstStyle/>
          <a:p>
            <a:r>
              <a:rPr lang="en-US" sz="4000" dirty="0"/>
              <a:t>Scenery- Schools are allotted the use of a 28 piece grey Unit set provided by the host site. </a:t>
            </a:r>
          </a:p>
          <a:p>
            <a:pPr lvl="1"/>
            <a:r>
              <a:rPr lang="en-US" sz="4000" dirty="0"/>
              <a:t>Platforms</a:t>
            </a:r>
          </a:p>
          <a:p>
            <a:pPr lvl="1"/>
            <a:r>
              <a:rPr lang="en-US" sz="4000" dirty="0"/>
              <a:t>Flats</a:t>
            </a:r>
          </a:p>
          <a:p>
            <a:pPr lvl="1"/>
            <a:r>
              <a:rPr lang="en-US" sz="4000" dirty="0"/>
              <a:t>Step units</a:t>
            </a:r>
          </a:p>
          <a:p>
            <a:pPr lvl="1"/>
            <a:r>
              <a:rPr lang="en-US" sz="4000" dirty="0"/>
              <a:t>Ramps</a:t>
            </a:r>
          </a:p>
          <a:p>
            <a:pPr lvl="1"/>
            <a:r>
              <a:rPr lang="en-US" sz="4000" dirty="0"/>
              <a:t>Pylons</a:t>
            </a:r>
          </a:p>
          <a:p>
            <a:pPr marL="457200" lvl="1" indent="0">
              <a:buNone/>
            </a:pPr>
            <a:r>
              <a:rPr lang="en-US" sz="4000" dirty="0"/>
              <a:t>The OAP Handbook specifies rules regarding the use of the unit set- mainly for safety reasons.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C6ABE-363E-F941-B12D-4CC95F42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35918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68088C-95CB-2041-B799-438B911BAF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19800" cy="685800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3D181D0-3424-5B47-B1B7-67F98E253D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9DE83-6FE3-AE40-AA27-FA7F4FEF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340266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C40A-340B-DE41-95CF-0F01C0AE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108"/>
          </a:xfrm>
        </p:spPr>
        <p:txBody>
          <a:bodyPr/>
          <a:lstStyle/>
          <a:p>
            <a:pPr algn="ctr"/>
            <a:r>
              <a:rPr lang="en-US" b="1" dirty="0"/>
              <a:t>Can we have more rules, please?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345F-9E60-5A44-A9E8-10EFBD9B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2837"/>
            <a:ext cx="12192000" cy="4625163"/>
          </a:xfrm>
        </p:spPr>
        <p:txBody>
          <a:bodyPr>
            <a:normAutofit/>
          </a:bodyPr>
          <a:lstStyle/>
          <a:p>
            <a:r>
              <a:rPr lang="en-US" sz="4400" b="1" dirty="0"/>
              <a:t>Because of the wide participation and diversity of plays produced certain rules and guidelines have been adopted. </a:t>
            </a:r>
          </a:p>
          <a:p>
            <a:endParaRPr lang="en-US" sz="4400" b="1" dirty="0"/>
          </a:p>
          <a:p>
            <a:r>
              <a:rPr lang="en-US" sz="4400" b="1" dirty="0"/>
              <a:t>These rules are in place to ensure safety, allow for equity, satisfy legal standards, and make the running of the contest practical.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F5A33-B411-014C-9EA8-0A49DD5B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99097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C2C6-A550-C64F-8054-D99E87E1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/>
          <a:p>
            <a:pPr algn="ctr"/>
            <a:r>
              <a:rPr lang="en-US" b="1" dirty="0"/>
              <a:t>State Meet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9AD-8EC6-4F46-AA4F-B29943FCB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Shows begin at 4:00pm and run back to back with one intermission between Sessions 1 and 2. 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Awards Ceremony is held immediately after tabulation. </a:t>
            </a:r>
          </a:p>
          <a:p>
            <a:r>
              <a:rPr lang="en-US" sz="3600" b="1" dirty="0"/>
              <a:t>State Judges do not confer during the adjudication process. </a:t>
            </a:r>
          </a:p>
          <a:p>
            <a:r>
              <a:rPr lang="en-US" sz="3600" b="1" dirty="0"/>
              <a:t>Judges draw for critique order after tabulation.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BF3A4-F985-EA44-B9D1-205FCA97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243793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88000" b="-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40B1-185C-9744-9653-E805A350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are judges looking for?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3C2B-8F01-E34E-8152-834AEFD5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5092532"/>
          </a:xfrm>
        </p:spPr>
        <p:txBody>
          <a:bodyPr>
            <a:normAutofit/>
          </a:bodyPr>
          <a:lstStyle/>
          <a:p>
            <a:r>
              <a:rPr lang="en-US" sz="3600" dirty="0"/>
              <a:t>60% Acting </a:t>
            </a:r>
          </a:p>
          <a:p>
            <a:r>
              <a:rPr lang="en-US" sz="3600" dirty="0"/>
              <a:t>40% Directing and Stage Mechanics- including design/tech.</a:t>
            </a:r>
          </a:p>
          <a:p>
            <a:r>
              <a:rPr lang="en-US" sz="3600" dirty="0"/>
              <a:t>In addition to medals, points are awarded to acting awards and advancing plays. </a:t>
            </a:r>
          </a:p>
          <a:p>
            <a:r>
              <a:rPr lang="en-US" sz="3600" dirty="0"/>
              <a:t>Schools that accumulate the most theatre points in Theatre will win the Overall State Theatre Team Champions.</a:t>
            </a:r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EE328-EB4D-8C40-A47C-EB12787E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63261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8419-4520-BA41-A2A4-21FB2898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/>
          <a:lstStyle/>
          <a:p>
            <a:pPr algn="ctr"/>
            <a:r>
              <a:rPr lang="en-US" b="1" dirty="0"/>
              <a:t>Other UIL Theatre Contests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F316C-007F-7C4C-9CCA-76FE66EA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6028"/>
            <a:ext cx="5996763" cy="5411971"/>
          </a:xfrm>
        </p:spPr>
        <p:txBody>
          <a:bodyPr>
            <a:normAutofit/>
          </a:bodyPr>
          <a:lstStyle/>
          <a:p>
            <a:r>
              <a:rPr lang="en-US" b="1" dirty="0"/>
              <a:t>Theatrical Design-Schools may enter students in </a:t>
            </a:r>
          </a:p>
          <a:p>
            <a:pPr lvl="1"/>
            <a:r>
              <a:rPr lang="en-US" b="1" dirty="0"/>
              <a:t>Scenic Design</a:t>
            </a:r>
          </a:p>
          <a:p>
            <a:pPr lvl="1"/>
            <a:r>
              <a:rPr lang="en-US" b="1" dirty="0"/>
              <a:t>Costume Design</a:t>
            </a:r>
          </a:p>
          <a:p>
            <a:pPr lvl="1"/>
            <a:r>
              <a:rPr lang="en-US" b="1" dirty="0"/>
              <a:t>Hair and Makeup Design </a:t>
            </a:r>
          </a:p>
          <a:p>
            <a:pPr lvl="1"/>
            <a:r>
              <a:rPr lang="en-US" b="1" dirty="0"/>
              <a:t>Marketing and Publicity</a:t>
            </a:r>
          </a:p>
          <a:p>
            <a:pPr lvl="1"/>
            <a:r>
              <a:rPr lang="en-US" b="1" dirty="0"/>
              <a:t>Two levels- Prelims and State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Junior High One Act Play Contest</a:t>
            </a:r>
          </a:p>
          <a:p>
            <a:pPr lvl="1"/>
            <a:r>
              <a:rPr lang="en-US" b="1" dirty="0"/>
              <a:t>Junior High contests have only one level of competition (District) and plays are ranked 1</a:t>
            </a:r>
            <a:r>
              <a:rPr lang="en-US" b="1" baseline="30000" dirty="0"/>
              <a:t>st</a:t>
            </a:r>
            <a:r>
              <a:rPr lang="en-US" b="1" dirty="0"/>
              <a:t>, 2</a:t>
            </a:r>
            <a:r>
              <a:rPr lang="en-US" b="1" baseline="30000" dirty="0"/>
              <a:t>nd</a:t>
            </a:r>
            <a:r>
              <a:rPr lang="en-US" b="1" dirty="0"/>
              <a:t> and 3</a:t>
            </a:r>
            <a:r>
              <a:rPr lang="en-US" b="1" baseline="30000" dirty="0"/>
              <a:t>rd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DC4863-04ED-FA4D-9080-A2431CEB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26" y="1690688"/>
            <a:ext cx="4237074" cy="47313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85B9E-F7B8-284C-9F10-BFEF8230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253941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AF37-D5AA-4E4D-9FB2-92A11093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pPr algn="ctr"/>
            <a:r>
              <a:rPr lang="en-US" b="1" dirty="0"/>
              <a:t>Young Filmmaker’s Festival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E4183-1996-AB49-8EDA-650C3DF2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70992"/>
            <a:ext cx="6559826" cy="5387007"/>
          </a:xfrm>
        </p:spPr>
        <p:txBody>
          <a:bodyPr>
            <a:normAutofit/>
          </a:bodyPr>
          <a:lstStyle/>
          <a:p>
            <a:r>
              <a:rPr lang="en-US" sz="2200" b="1" dirty="0"/>
              <a:t>To explore the art of cinematic storytelling.</a:t>
            </a:r>
          </a:p>
          <a:p>
            <a:r>
              <a:rPr lang="en-US" sz="2200" b="1" dirty="0"/>
              <a:t>Preliminary round +</a:t>
            </a:r>
          </a:p>
          <a:p>
            <a:r>
              <a:rPr lang="en-US" sz="2200" b="1" dirty="0"/>
              <a:t>2 Qualifying Rounds</a:t>
            </a:r>
          </a:p>
          <a:p>
            <a:r>
              <a:rPr lang="en-US" sz="2200" b="1" dirty="0"/>
              <a:t>State Finalist</a:t>
            </a:r>
          </a:p>
          <a:p>
            <a:r>
              <a:rPr lang="en-US" sz="2200" b="1" dirty="0"/>
              <a:t>Finalist films shown at the State Film Festival</a:t>
            </a:r>
          </a:p>
          <a:p>
            <a:endParaRPr lang="en-US" sz="2200" b="1" dirty="0"/>
          </a:p>
          <a:p>
            <a:r>
              <a:rPr lang="en-US" sz="2200" b="1" dirty="0"/>
              <a:t>Schools are allowed 3 Entries in each</a:t>
            </a:r>
          </a:p>
          <a:p>
            <a:pPr lvl="1"/>
            <a:r>
              <a:rPr lang="en-US" sz="2200" b="1" dirty="0"/>
              <a:t>Narrative  </a:t>
            </a:r>
          </a:p>
          <a:p>
            <a:pPr lvl="1"/>
            <a:r>
              <a:rPr lang="en-US" sz="2200" b="1" dirty="0"/>
              <a:t>Documentary </a:t>
            </a:r>
          </a:p>
          <a:p>
            <a:pPr lvl="1"/>
            <a:r>
              <a:rPr lang="en-US" sz="2200" b="1" dirty="0"/>
              <a:t>Animation Film</a:t>
            </a:r>
          </a:p>
          <a:p>
            <a:pPr lvl="2"/>
            <a:r>
              <a:rPr lang="en-US" sz="2200" b="1" dirty="0"/>
              <a:t>Traditional Animation</a:t>
            </a:r>
          </a:p>
          <a:p>
            <a:pPr lvl="2"/>
            <a:r>
              <a:rPr lang="en-US" sz="2200" b="1" dirty="0"/>
              <a:t>Computer/Digital</a:t>
            </a:r>
            <a:endParaRPr lang="en-US" sz="2200" dirty="0"/>
          </a:p>
          <a:p>
            <a:pPr lvl="2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BC770C-BB57-7D47-AE88-1A80D4D12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9826" y="1470993"/>
            <a:ext cx="5632174" cy="538700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86E2A-2038-5D42-A7E5-CB38E9F3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428006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240F9A-1116-8F4B-95CF-57075F9D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1495"/>
            <a:ext cx="10015330" cy="4174435"/>
          </a:xfrm>
        </p:spPr>
        <p:txBody>
          <a:bodyPr>
            <a:norm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sz="6000" b="1" dirty="0"/>
              <a:t>Austin is BEAUTIFUL in spring! </a:t>
            </a:r>
            <a:br>
              <a:rPr lang="en-US" sz="6000" b="1" dirty="0"/>
            </a:br>
            <a:r>
              <a:rPr lang="en-US" sz="6000" b="1" dirty="0"/>
              <a:t>See y’all there!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650E6-DAC9-7B42-8F8C-6500E495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84310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1704-389B-0242-A569-24159E2A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University Interscholastic League’s</a:t>
            </a:r>
            <a:br>
              <a:rPr lang="en-US" b="1" dirty="0"/>
            </a:br>
            <a:r>
              <a:rPr lang="en-US" b="1" dirty="0"/>
              <a:t> One Act Play Contest-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EA50-488B-C342-ABC7-5FB923645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5"/>
          </a:xfrm>
        </p:spPr>
        <p:txBody>
          <a:bodyPr>
            <a:normAutofit fontScale="55000" lnSpcReduction="20000"/>
          </a:bodyPr>
          <a:lstStyle/>
          <a:p>
            <a:r>
              <a:rPr lang="en-US" sz="4600" dirty="0"/>
              <a:t>Contest began in 1927 and is the largest high school play contest/festival in the world. </a:t>
            </a:r>
          </a:p>
          <a:p>
            <a:pPr marL="0" indent="0">
              <a:buNone/>
            </a:pPr>
            <a:endParaRPr lang="en-US" sz="4600" dirty="0"/>
          </a:p>
          <a:p>
            <a:r>
              <a:rPr lang="en-US" sz="4600" dirty="0"/>
              <a:t>Considered by historians to be the foundation of educational and community theatre in Texas. </a:t>
            </a:r>
          </a:p>
          <a:p>
            <a:pPr marL="0" indent="0">
              <a:buNone/>
            </a:pPr>
            <a:endParaRPr lang="en-US" sz="4600" dirty="0"/>
          </a:p>
          <a:p>
            <a:r>
              <a:rPr lang="en-US" sz="4600" dirty="0"/>
              <a:t>The OAP contest is the motivating factor for the increasing numbers of schools to offer theatre as an academic subject.</a:t>
            </a:r>
          </a:p>
          <a:p>
            <a:pPr marL="0" indent="0">
              <a:buNone/>
            </a:pPr>
            <a:endParaRPr lang="en-US" dirty="0"/>
          </a:p>
          <a:p>
            <a:endParaRPr lang="en-US" sz="1600" dirty="0"/>
          </a:p>
          <a:p>
            <a:r>
              <a:rPr lang="en-US" sz="1600" dirty="0">
                <a:solidFill>
                  <a:schemeClr val="bg1"/>
                </a:solidFill>
              </a:rPr>
              <a:t>Image- Plainview High School State Championship production of </a:t>
            </a:r>
            <a:r>
              <a:rPr lang="en-US" sz="1600" i="1" dirty="0">
                <a:solidFill>
                  <a:schemeClr val="bg1"/>
                </a:solidFill>
              </a:rPr>
              <a:t>The Valiant, </a:t>
            </a:r>
            <a:r>
              <a:rPr lang="en-US" sz="1600" dirty="0">
                <a:solidFill>
                  <a:schemeClr val="bg1"/>
                </a:solidFill>
              </a:rPr>
              <a:t>Plainview HS, 1928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D3F23B-8F9D-8D4D-B76A-B69981B06E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6019800" cy="50323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E072C-75B9-BA41-8B23-DD583288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43183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1EF755-C62A-DE41-9F66-A60225D5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OAP Enrollment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DF89CF-1BE0-774C-941B-269694B40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78795" cy="5032375"/>
          </a:xfrm>
        </p:spPr>
        <p:txBody>
          <a:bodyPr>
            <a:normAutofit/>
          </a:bodyPr>
          <a:lstStyle/>
          <a:p>
            <a:r>
              <a:rPr lang="en-US" sz="3600" dirty="0"/>
              <a:t>Over 1300 high schools enroll in OAP Competition. </a:t>
            </a:r>
          </a:p>
          <a:p>
            <a:r>
              <a:rPr lang="en-US" sz="3600" dirty="0"/>
              <a:t>Schools are aligned by conference size. 1A-6A conferences.</a:t>
            </a:r>
          </a:p>
          <a:p>
            <a:r>
              <a:rPr lang="en-US" sz="3600" dirty="0"/>
              <a:t>Schools are organized into Districts.</a:t>
            </a:r>
          </a:p>
          <a:p>
            <a:r>
              <a:rPr lang="en-US" sz="3600" dirty="0"/>
              <a:t>Competition begins in March.</a:t>
            </a:r>
          </a:p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1FCA20D-2D80-264C-96F0-11B95B7146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916" y="1825625"/>
            <a:ext cx="5785884" cy="503237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5031C0-FDF4-E543-9868-9BA7BCE7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238213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B799-E599-7B4B-87FE-465F98B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842"/>
          </a:xfrm>
        </p:spPr>
        <p:txBody>
          <a:bodyPr/>
          <a:lstStyle/>
          <a:p>
            <a:pPr algn="ctr"/>
            <a:r>
              <a:rPr lang="en-US" b="1" dirty="0"/>
              <a:t>General Contest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E544-79D7-884C-BBF7-AE232402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6630"/>
            <a:ext cx="12192000" cy="4441370"/>
          </a:xfrm>
        </p:spPr>
        <p:txBody>
          <a:bodyPr>
            <a:noAutofit/>
          </a:bodyPr>
          <a:lstStyle/>
          <a:p>
            <a:r>
              <a:rPr lang="en-US" sz="3600" b="1" dirty="0"/>
              <a:t>There are six possible levels of competition: Zone, District, Bi-District, Area, Region, and State.  </a:t>
            </a:r>
          </a:p>
          <a:p>
            <a:pPr lvl="1"/>
            <a:r>
              <a:rPr lang="en-US" sz="3200" dirty="0"/>
              <a:t>State Meet is held in May.</a:t>
            </a:r>
            <a:endParaRPr lang="en-US" sz="3200" b="1" dirty="0"/>
          </a:p>
          <a:p>
            <a:r>
              <a:rPr lang="en-US" sz="3600" b="1" dirty="0"/>
              <a:t>3 schools advance to each level except for Regionals.</a:t>
            </a:r>
          </a:p>
          <a:p>
            <a:pPr lvl="1"/>
            <a:r>
              <a:rPr lang="en-US" sz="3600" b="1" dirty="0"/>
              <a:t>2 schools from each region advance to State Competition in their division.</a:t>
            </a:r>
          </a:p>
          <a:p>
            <a:r>
              <a:rPr lang="en-US" sz="3600" b="1" dirty="0"/>
              <a:t>The top 8 schools in each Conference advance to State Competition. </a:t>
            </a:r>
          </a:p>
          <a:p>
            <a:pPr marL="0" indent="0">
              <a:buNone/>
            </a:pPr>
            <a:endParaRPr lang="en-US" sz="3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119F6-93D1-3347-B5BD-ADA9016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62838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EE4E-438D-2B45-9EC4-099B4659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General Contest Rules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3C28626-E2E0-0341-8860-87745A83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6512"/>
            <a:ext cx="11353800" cy="473148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Each school enters a one act play of 18 -40 minutes in length. </a:t>
            </a:r>
          </a:p>
          <a:p>
            <a:r>
              <a:rPr lang="en-US" sz="3600" dirty="0"/>
              <a:t>Schools are allowed a maximum 7 minute set up and 7 Minute Strike.</a:t>
            </a:r>
          </a:p>
          <a:p>
            <a:r>
              <a:rPr lang="en-US" sz="3600" dirty="0"/>
              <a:t>Company size is a maximum of 20 Cast+ Crew combined. </a:t>
            </a:r>
          </a:p>
          <a:p>
            <a:r>
              <a:rPr lang="en-US" sz="3600" dirty="0"/>
              <a:t>Directors must be fulltime employees of the school district.</a:t>
            </a:r>
          </a:p>
          <a:p>
            <a:r>
              <a:rPr lang="en-US" sz="3600" dirty="0"/>
              <a:t>There can be as many as 4 Directors listed on the One Act Play Entry.</a:t>
            </a:r>
          </a:p>
          <a:p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E574-2518-6C46-9A21-E1B059C4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377700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FA4-0501-1E4F-A36A-D4805F71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73557"/>
          </a:xfrm>
        </p:spPr>
        <p:txBody>
          <a:bodyPr/>
          <a:lstStyle/>
          <a:p>
            <a:pPr algn="ctr"/>
            <a:r>
              <a:rPr lang="en-US" b="1" dirty="0"/>
              <a:t>Adjudication and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C351-4C71-984B-8962-E7A31A199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Lower Level Contests- Zone, District Bi-District may choose a panel of 3 or a Single judge.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Each Panel has a designated Acting judge assigned to award performances</a:t>
            </a:r>
          </a:p>
          <a:p>
            <a:pPr lvl="1"/>
            <a:r>
              <a:rPr lang="en-US" sz="3600" dirty="0"/>
              <a:t>2 Best Performers</a:t>
            </a:r>
          </a:p>
          <a:p>
            <a:pPr lvl="1"/>
            <a:r>
              <a:rPr lang="en-US" sz="3600" dirty="0"/>
              <a:t>8 All-Star Cast</a:t>
            </a:r>
          </a:p>
          <a:p>
            <a:pPr lvl="1"/>
            <a:r>
              <a:rPr lang="en-US" sz="3600" dirty="0"/>
              <a:t>8 Honorable Mention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85E075-4FFF-2D47-A6E9-D34176833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2065" y="1825624"/>
            <a:ext cx="5592725" cy="50323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8D199-AB23-994D-94A1-69BB660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17305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1004-DA46-6245-8774-56C579A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/>
          <a:lstStyle/>
          <a:p>
            <a:pPr algn="ctr"/>
            <a:r>
              <a:rPr lang="en-US" b="1" dirty="0"/>
              <a:t>Adjudication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F162-8B50-8344-9355-21AD6364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2073728"/>
            <a:ext cx="11141529" cy="4784271"/>
          </a:xfrm>
        </p:spPr>
        <p:txBody>
          <a:bodyPr>
            <a:normAutofit/>
          </a:bodyPr>
          <a:lstStyle/>
          <a:p>
            <a:r>
              <a:rPr lang="en-US" sz="3600" dirty="0"/>
              <a:t>UIL- OAP uses the same tabulation system- TALK TAB as UIL Speech</a:t>
            </a:r>
          </a:p>
          <a:p>
            <a:r>
              <a:rPr lang="en-US" sz="3600" dirty="0"/>
              <a:t>After ballots and Awards Ceremony- Critic judges give oral critiques ranging from 15-20 minutes per school. </a:t>
            </a:r>
          </a:p>
          <a:p>
            <a:r>
              <a:rPr lang="en-US" sz="3600" dirty="0"/>
              <a:t>All schools receive written evaluations and a copy of the tabulation from each judge. </a:t>
            </a:r>
          </a:p>
          <a:p>
            <a:r>
              <a:rPr lang="en-US" sz="3600" dirty="0"/>
              <a:t>State judges rank 1</a:t>
            </a:r>
            <a:r>
              <a:rPr lang="en-US" sz="3600" baseline="30000" dirty="0"/>
              <a:t>st</a:t>
            </a:r>
            <a:r>
              <a:rPr lang="en-US" sz="3600" dirty="0"/>
              <a:t> through 6</a:t>
            </a:r>
            <a:r>
              <a:rPr lang="en-US" sz="3600" baseline="30000" dirty="0"/>
              <a:t>th</a:t>
            </a:r>
            <a:r>
              <a:rPr lang="en-US" sz="3600" dirty="0"/>
              <a:t> place</a:t>
            </a:r>
          </a:p>
          <a:p>
            <a:r>
              <a:rPr lang="en-US" sz="3600" dirty="0"/>
              <a:t>Samuel French Award – Outstanding Performer at State.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7CAF2-441C-1548-9EE5-FE53691F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4342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3217-8082-5840-A0DE-CC2BB205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Contest Organization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F0C93A-6613-F64B-9F74-AF468EDFD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019800" cy="516731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05C5E2-941E-AA45-A0FE-C8F573018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6019800" cy="5032375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August 15- Directors begin holding planning meetings to organize the preliminary contest-</a:t>
            </a:r>
          </a:p>
          <a:p>
            <a:pPr lvl="1"/>
            <a:r>
              <a:rPr lang="en-US" sz="4000" dirty="0"/>
              <a:t>select Contest Manager- the contest official. </a:t>
            </a:r>
          </a:p>
          <a:p>
            <a:pPr marL="457200" lvl="1" indent="0">
              <a:buNone/>
            </a:pPr>
            <a:endParaRPr lang="en-US" sz="4000" dirty="0"/>
          </a:p>
          <a:p>
            <a:pPr lvl="1"/>
            <a:r>
              <a:rPr lang="en-US" sz="4000" dirty="0"/>
              <a:t>and compile a list of preferred adjudicators.</a:t>
            </a:r>
          </a:p>
          <a:p>
            <a:pPr marL="457200" lvl="1" indent="0">
              <a:buNone/>
            </a:pPr>
            <a:endParaRPr lang="en-US" sz="4000" dirty="0"/>
          </a:p>
          <a:p>
            <a:pPr lvl="1"/>
            <a:r>
              <a:rPr lang="en-US" sz="4000" dirty="0"/>
              <a:t>All schools share expenses.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1906104-08D8-1C4F-A1FF-46F16D144C84}"/>
              </a:ext>
            </a:extLst>
          </p:cNvPr>
          <p:cNvSpPr/>
          <p:nvPr/>
        </p:nvSpPr>
        <p:spPr>
          <a:xfrm>
            <a:off x="3444949" y="2339163"/>
            <a:ext cx="1658679" cy="185006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F20C1-312E-6345-93D7-6002ECD3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62528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69DC-D4C7-7E45-BC18-61F09AE0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and Contest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E253-DB2C-C549-A67D-A4DEF7DF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Adjudicators and CM’s are members of the Texas Theatre Adjudicators and Officials Organization.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Adjudicators must meet requirements established by the organization including Theatre degree or experience.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87FFB-7627-2144-B42A-28784149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Edition UIL OAP Handbook</a:t>
            </a:r>
          </a:p>
        </p:txBody>
      </p:sp>
    </p:spTree>
    <p:extLst>
      <p:ext uri="{BB962C8B-B14F-4D97-AF65-F5344CB8AC3E}">
        <p14:creationId xmlns:p14="http://schemas.microsoft.com/office/powerpoint/2010/main" val="103037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{04A554C0-6EC5-DD41-B856-9301A3B5C52B}tf16401369</Template>
  <TotalTime>426</TotalTime>
  <Words>819</Words>
  <Application>Microsoft Macintosh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University Interscholastic League’s  One Act Play Contest- History</vt:lpstr>
      <vt:lpstr>OAP Enrollment</vt:lpstr>
      <vt:lpstr>General Contest Facts</vt:lpstr>
      <vt:lpstr>General Contest Rules</vt:lpstr>
      <vt:lpstr>Adjudication and Awards</vt:lpstr>
      <vt:lpstr>Adjudication</vt:lpstr>
      <vt:lpstr>Contest Organization</vt:lpstr>
      <vt:lpstr>Judges and Contest Managers</vt:lpstr>
      <vt:lpstr>Play Selection</vt:lpstr>
      <vt:lpstr>Scenery, Lights and Sound Rules</vt:lpstr>
      <vt:lpstr>PowerPoint Presentation</vt:lpstr>
      <vt:lpstr>Can we have more rules, please? </vt:lpstr>
      <vt:lpstr>State Meet Schedule</vt:lpstr>
      <vt:lpstr>What are judges looking for? </vt:lpstr>
      <vt:lpstr>Other UIL Theatre Contests</vt:lpstr>
      <vt:lpstr>Young Filmmaker’s Festival</vt:lpstr>
      <vt:lpstr>  Austin is BEAUTIFUL in spring!  See y’all there!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Paula J</dc:creator>
  <cp:lastModifiedBy>Rodriguez, Paula J</cp:lastModifiedBy>
  <cp:revision>40</cp:revision>
  <dcterms:created xsi:type="dcterms:W3CDTF">2019-09-14T21:21:37Z</dcterms:created>
  <dcterms:modified xsi:type="dcterms:W3CDTF">2019-09-16T00:54:38Z</dcterms:modified>
</cp:coreProperties>
</file>