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d9c4534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9c4534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Introduction </a:t>
            </a:r>
            <a:br>
              <a:rPr lang="en" sz="2000"/>
            </a:br>
            <a:r>
              <a:rPr lang="en" sz="2000"/>
              <a:t>1 - Who we are</a:t>
            </a:r>
            <a:br>
              <a:rPr lang="en" sz="2000"/>
            </a:br>
            <a:r>
              <a:rPr lang="en" sz="2000"/>
              <a:t>2-  Goals -- to stir the pot! Make it so that you’re thinking about what happening. We don’t have all the answers  but we know a lot of the problems. </a:t>
            </a:r>
            <a:endParaRPr sz="2000"/>
          </a:p>
          <a:p>
            <a:pPr indent="0" lvl="0" marL="0" rtl="0" algn="l">
              <a:spcBef>
                <a:spcPts val="0"/>
              </a:spcBef>
              <a:spcAft>
                <a:spcPts val="0"/>
              </a:spcAft>
              <a:buNone/>
            </a:pPr>
            <a:r>
              <a:rPr lang="en" sz="2000"/>
              <a:t>3- If you have questions please raise your hand and let us know - there are so many types of  jargon, </a:t>
            </a:r>
            <a:r>
              <a:rPr lang="en" sz="2000"/>
              <a:t>abbreviations</a:t>
            </a:r>
            <a:r>
              <a:rPr lang="en" sz="2000"/>
              <a:t>, and norms that may not be familiar to you.  </a:t>
            </a:r>
            <a:endParaRPr sz="2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34ff201d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34ff201d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For the IE side! (since I feel like everything else was debate related)</a:t>
            </a:r>
            <a:endParaRPr sz="4000"/>
          </a:p>
          <a:p>
            <a:pPr indent="0" lvl="0" marL="0" rtl="0" algn="l">
              <a:spcBef>
                <a:spcPts val="0"/>
              </a:spcBef>
              <a:spcAft>
                <a:spcPts val="0"/>
              </a:spcAft>
              <a:buNone/>
            </a:pPr>
            <a:r>
              <a:t/>
            </a:r>
            <a:endParaRPr sz="4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d91e1f3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91e1f3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AutoNum type="arabicPeriod"/>
            </a:pPr>
            <a:r>
              <a:rPr lang="en" sz="2500"/>
              <a:t>Evidence Sharing</a:t>
            </a:r>
            <a:endParaRPr sz="2500"/>
          </a:p>
          <a:p>
            <a:pPr indent="-387350" lvl="0" marL="457200" rtl="0" algn="l">
              <a:spcBef>
                <a:spcPts val="0"/>
              </a:spcBef>
              <a:spcAft>
                <a:spcPts val="0"/>
              </a:spcAft>
              <a:buSzPts val="2500"/>
              <a:buAutoNum type="arabicPeriod"/>
            </a:pPr>
            <a:r>
              <a:rPr lang="en" sz="2500"/>
              <a:t>In round fact checking</a:t>
            </a:r>
            <a:endParaRPr sz="2500"/>
          </a:p>
          <a:p>
            <a:pPr indent="-387350" lvl="0" marL="457200" rtl="0" algn="l">
              <a:spcBef>
                <a:spcPts val="0"/>
              </a:spcBef>
              <a:spcAft>
                <a:spcPts val="0"/>
              </a:spcAft>
              <a:buSzPts val="2500"/>
              <a:buAutoNum type="arabicPeriod"/>
            </a:pPr>
            <a:r>
              <a:rPr lang="en" sz="2500"/>
              <a:t>In round research</a:t>
            </a:r>
            <a:endParaRPr sz="2500"/>
          </a:p>
          <a:p>
            <a:pPr indent="-387350" lvl="0" marL="457200" rtl="0" algn="l">
              <a:spcBef>
                <a:spcPts val="0"/>
              </a:spcBef>
              <a:spcAft>
                <a:spcPts val="0"/>
              </a:spcAft>
              <a:buSzPts val="2500"/>
              <a:buAutoNum type="arabicPeriod"/>
            </a:pPr>
            <a:r>
              <a:rPr lang="en" sz="2500"/>
              <a:t>Virtual Coaching</a:t>
            </a:r>
            <a:endParaRPr sz="2500"/>
          </a:p>
          <a:p>
            <a:pPr indent="-387350" lvl="0" marL="457200" rtl="0" algn="l">
              <a:spcBef>
                <a:spcPts val="0"/>
              </a:spcBef>
              <a:spcAft>
                <a:spcPts val="0"/>
              </a:spcAft>
              <a:buSzPts val="2500"/>
              <a:buAutoNum type="arabicPeriod"/>
            </a:pPr>
            <a:r>
              <a:rPr lang="en" sz="2500"/>
              <a:t>Virtual Tournaments</a:t>
            </a:r>
            <a:endParaRPr sz="2500"/>
          </a:p>
          <a:p>
            <a:pPr indent="-387350" lvl="0" marL="457200" rtl="0" algn="l">
              <a:spcBef>
                <a:spcPts val="0"/>
              </a:spcBef>
              <a:spcAft>
                <a:spcPts val="0"/>
              </a:spcAft>
              <a:buSzPts val="2500"/>
              <a:buAutoNum type="arabicPeriod"/>
            </a:pPr>
            <a:r>
              <a:rPr lang="en" sz="2500"/>
              <a:t>New Sources for Material </a:t>
            </a:r>
            <a:endParaRPr sz="2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e9090756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Ask them to think about it, and share with the person sitting next to them what their State rules as well as what their State “norms” are.</a:t>
            </a:r>
            <a:endParaRPr sz="4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002cf88c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002cf88c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What issues have been brought up to your State offices?</a:t>
            </a:r>
            <a:endParaRPr sz="4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002cf88c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002cf88c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Pro: Judge was engaged in the event! :-) The team that “lied” was “punished”.</a:t>
            </a:r>
            <a:endParaRPr sz="4000"/>
          </a:p>
          <a:p>
            <a:pPr indent="0" lvl="0" marL="0" rtl="0" algn="l">
              <a:spcBef>
                <a:spcPts val="0"/>
              </a:spcBef>
              <a:spcAft>
                <a:spcPts val="0"/>
              </a:spcAft>
              <a:buNone/>
            </a:pPr>
            <a:r>
              <a:rPr lang="en" sz="4000"/>
              <a:t>Con: Judge intervention is frowned upon by most sets of rules</a:t>
            </a:r>
            <a:endParaRPr sz="4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34b79c7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34b79c7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Pros: Oregon TOC Congress Bid. Options for Rural students</a:t>
            </a:r>
            <a:endParaRPr sz="3000"/>
          </a:p>
          <a:p>
            <a:pPr indent="0" lvl="0" marL="0" rtl="0" algn="l">
              <a:spcBef>
                <a:spcPts val="0"/>
              </a:spcBef>
              <a:spcAft>
                <a:spcPts val="0"/>
              </a:spcAft>
              <a:buNone/>
            </a:pPr>
            <a:r>
              <a:rPr lang="en" sz="3000"/>
              <a:t>Cons: Could conflict with state rules. How do you fairly judge someone you can’t see. How do you stick to “rules” </a:t>
            </a:r>
            <a:r>
              <a:rPr lang="en" sz="3000"/>
              <a:t>virtually</a:t>
            </a:r>
            <a:endParaRPr sz="3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34b79c7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34b79c7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What is the </a:t>
            </a:r>
            <a:r>
              <a:rPr lang="en" sz="2000"/>
              <a:t>responsibility</a:t>
            </a:r>
            <a:r>
              <a:rPr lang="en" sz="2000"/>
              <a:t> of the judge? Should they be looking at every student’s machine?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Oregon Rules</a:t>
            </a:r>
            <a:endParaRPr sz="2000"/>
          </a:p>
          <a:p>
            <a:pPr indent="0" lvl="0" marL="0" rtl="0" algn="l">
              <a:spcBef>
                <a:spcPts val="0"/>
              </a:spcBef>
              <a:spcAft>
                <a:spcPts val="0"/>
              </a:spcAft>
              <a:buNone/>
            </a:pPr>
            <a:r>
              <a:rPr lang="en" sz="2000"/>
              <a:t>12.12.1. Computers equipped with removable wireless cards must have the cards removed before the  beginning of any round of competition.  It is the responsibility of the contestant to disengage  the equipment.  </a:t>
            </a:r>
            <a:endParaRPr sz="2000"/>
          </a:p>
          <a:p>
            <a:pPr indent="0" lvl="0" marL="0" rtl="0" algn="l">
              <a:spcBef>
                <a:spcPts val="0"/>
              </a:spcBef>
              <a:spcAft>
                <a:spcPts val="0"/>
              </a:spcAft>
              <a:buNone/>
            </a:pPr>
            <a:r>
              <a:rPr lang="en" sz="2000"/>
              <a:t>12.12.2. Computers  with  built‐in  wireless  capability  may  be  used  only  if  the  wireless  capability  is  disabled.  It is the responsibility of the contestant to disable the equipment.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These went out of date pretty quickly, and are clear it is the </a:t>
            </a:r>
            <a:r>
              <a:rPr lang="en" sz="2000"/>
              <a:t>responsibility</a:t>
            </a:r>
            <a:r>
              <a:rPr lang="en" sz="2000"/>
              <a:t> of the kiddos. What if the judge screws something up, deletes something, etc.</a:t>
            </a:r>
            <a:endParaRPr sz="2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34b79c75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34b79c75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Mention the issues around USB drives</a:t>
            </a:r>
            <a:endParaRPr sz="3000"/>
          </a:p>
          <a:p>
            <a:pPr indent="0" lvl="0" marL="0" rtl="0" algn="l">
              <a:spcBef>
                <a:spcPts val="0"/>
              </a:spcBef>
              <a:spcAft>
                <a:spcPts val="0"/>
              </a:spcAft>
              <a:buNone/>
            </a:pPr>
            <a:r>
              <a:rPr lang="en" sz="3000"/>
              <a:t>Sharing of cases that aren’t yours (if I have your case via email and put it up on the wiki is that “okay”)?</a:t>
            </a:r>
            <a:endParaRPr sz="3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34b79c7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34b79c7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Lauren, you should do this one, because it’s def something I have the least experience with. I do think this also speaks to larger issues of equity, like your hotspot example as well.</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 can say that I am a great novice coach (I think!), but my fabulous LD gal doesn’t get much from me. We can’t afford to travel with multiple coaches, and can’t afford to buy out of judging, so she gets the short end of the stick at TOC tournaments. She held her own through NSDA, but was still at an overall disadvantage.</a:t>
            </a:r>
            <a:endParaRPr sz="2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Internet Usage is Changing the Speech and Debate Contest</a:t>
            </a:r>
            <a:endParaRPr/>
          </a:p>
        </p:txBody>
      </p:sp>
      <p:sp>
        <p:nvSpPr>
          <p:cNvPr id="68" name="Google Shape;68;p13"/>
          <p:cNvSpPr txBox="1"/>
          <p:nvPr>
            <p:ph idx="1" type="subTitle"/>
          </p:nvPr>
        </p:nvSpPr>
        <p:spPr>
          <a:xfrm>
            <a:off x="390525" y="4139876"/>
            <a:ext cx="8222100" cy="7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Robyn Rose  - Oregon </a:t>
            </a:r>
            <a:endParaRPr/>
          </a:p>
          <a:p>
            <a:pPr indent="0" lvl="0" marL="0" rtl="0" algn="l">
              <a:spcBef>
                <a:spcPts val="0"/>
              </a:spcBef>
              <a:spcAft>
                <a:spcPts val="0"/>
              </a:spcAft>
              <a:buNone/>
            </a:pPr>
            <a:r>
              <a:rPr lang="en"/>
              <a:t>Lauren McCool - NSDA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#6</a:t>
            </a:r>
            <a:endParaRPr/>
          </a:p>
        </p:txBody>
      </p:sp>
      <p:sp>
        <p:nvSpPr>
          <p:cNvPr id="128" name="Google Shape;128;p22"/>
          <p:cNvSpPr txBox="1"/>
          <p:nvPr>
            <p:ph idx="1" type="body"/>
          </p:nvPr>
        </p:nvSpPr>
        <p:spPr>
          <a:xfrm>
            <a:off x="471900" y="1919075"/>
            <a:ext cx="8222100" cy="301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0000"/>
                </a:solidFill>
              </a:rPr>
              <a:t>As part of a protest at your State Tournament, a student is asked to provide their script for their </a:t>
            </a:r>
            <a:r>
              <a:rPr lang="en" sz="2200">
                <a:solidFill>
                  <a:srgbClr val="000000"/>
                </a:solidFill>
              </a:rPr>
              <a:t>Humorous Interpretation. They provide a PDF which provides no identifying marks on where it was obtained.</a:t>
            </a:r>
            <a:r>
              <a:rPr lang="en" sz="2200">
                <a:solidFill>
                  <a:srgbClr val="000000"/>
                </a:solidFill>
              </a:rPr>
              <a:t>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descr="Closeup from the side of a hand pushing a knob on an audio mixer" id="73" name="Google Shape;73;p14"/>
          <p:cNvPicPr preferRelativeResize="0"/>
          <p:nvPr/>
        </p:nvPicPr>
        <p:blipFill rotWithShape="1">
          <a:blip r:embed="rId3">
            <a:alphaModFix/>
          </a:blip>
          <a:srcRect b="15419" l="7506" r="42247" t="0"/>
          <a:stretch/>
        </p:blipFill>
        <p:spPr>
          <a:xfrm>
            <a:off x="-9150" y="0"/>
            <a:ext cx="4594498" cy="5143501"/>
          </a:xfrm>
          <a:prstGeom prst="rect">
            <a:avLst/>
          </a:prstGeom>
          <a:noFill/>
          <a:ln>
            <a:noFill/>
          </a:ln>
        </p:spPr>
      </p:pic>
      <p:sp>
        <p:nvSpPr>
          <p:cNvPr id="74" name="Google Shape;74;p14"/>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New(er) Internet Related Issues </a:t>
            </a:r>
            <a:endParaRPr>
              <a:solidFill>
                <a:schemeClr val="lt1"/>
              </a:solidFill>
            </a:endParaRPr>
          </a:p>
        </p:txBody>
      </p:sp>
      <p:sp>
        <p:nvSpPr>
          <p:cNvPr id="75" name="Google Shape;75;p14"/>
          <p:cNvSpPr txBox="1"/>
          <p:nvPr>
            <p:ph idx="2" type="body"/>
          </p:nvPr>
        </p:nvSpPr>
        <p:spPr>
          <a:xfrm>
            <a:off x="4939500" y="724200"/>
            <a:ext cx="3837000" cy="6450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Evidence Sharing</a:t>
            </a:r>
            <a:endParaRPr sz="2400"/>
          </a:p>
        </p:txBody>
      </p:sp>
      <p:sp>
        <p:nvSpPr>
          <p:cNvPr id="76" name="Google Shape;76;p14"/>
          <p:cNvSpPr txBox="1"/>
          <p:nvPr/>
        </p:nvSpPr>
        <p:spPr>
          <a:xfrm>
            <a:off x="4939500" y="1269900"/>
            <a:ext cx="3617700" cy="64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solidFill>
                  <a:schemeClr val="lt1"/>
                </a:solidFill>
                <a:latin typeface="Roboto"/>
                <a:ea typeface="Roboto"/>
                <a:cs typeface="Roboto"/>
                <a:sym typeface="Roboto"/>
              </a:rPr>
              <a:t>In Round Fact Checking</a:t>
            </a:r>
            <a:endParaRPr sz="2400">
              <a:solidFill>
                <a:schemeClr val="lt1"/>
              </a:solidFill>
              <a:latin typeface="Roboto"/>
              <a:ea typeface="Roboto"/>
              <a:cs typeface="Roboto"/>
              <a:sym typeface="Roboto"/>
            </a:endParaRPr>
          </a:p>
        </p:txBody>
      </p:sp>
      <p:sp>
        <p:nvSpPr>
          <p:cNvPr id="77" name="Google Shape;77;p14"/>
          <p:cNvSpPr txBox="1"/>
          <p:nvPr/>
        </p:nvSpPr>
        <p:spPr>
          <a:xfrm>
            <a:off x="4939500" y="3817200"/>
            <a:ext cx="3714300" cy="64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solidFill>
                  <a:schemeClr val="lt1"/>
                </a:solidFill>
                <a:latin typeface="Roboto"/>
                <a:ea typeface="Roboto"/>
                <a:cs typeface="Roboto"/>
                <a:sym typeface="Roboto"/>
              </a:rPr>
              <a:t>New Sources for  Material</a:t>
            </a:r>
            <a:endParaRPr sz="2400">
              <a:solidFill>
                <a:schemeClr val="lt1"/>
              </a:solidFill>
              <a:latin typeface="Roboto"/>
              <a:ea typeface="Roboto"/>
              <a:cs typeface="Roboto"/>
              <a:sym typeface="Roboto"/>
            </a:endParaRPr>
          </a:p>
        </p:txBody>
      </p:sp>
      <p:sp>
        <p:nvSpPr>
          <p:cNvPr id="78" name="Google Shape;78;p14"/>
          <p:cNvSpPr txBox="1"/>
          <p:nvPr/>
        </p:nvSpPr>
        <p:spPr>
          <a:xfrm>
            <a:off x="4939500" y="2527200"/>
            <a:ext cx="3000000" cy="64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lt1"/>
                </a:solidFill>
                <a:latin typeface="Roboto"/>
                <a:ea typeface="Roboto"/>
                <a:cs typeface="Roboto"/>
                <a:sym typeface="Roboto"/>
              </a:rPr>
              <a:t>Virtual Coaching</a:t>
            </a:r>
            <a:endParaRPr sz="2400">
              <a:solidFill>
                <a:schemeClr val="lt1"/>
              </a:solidFill>
              <a:latin typeface="Roboto"/>
              <a:ea typeface="Roboto"/>
              <a:cs typeface="Roboto"/>
              <a:sym typeface="Roboto"/>
            </a:endParaRPr>
          </a:p>
          <a:p>
            <a:pPr indent="0" lvl="0" marL="0" rtl="0" algn="l">
              <a:lnSpc>
                <a:spcPct val="115000"/>
              </a:lnSpc>
              <a:spcBef>
                <a:spcPts val="1600"/>
              </a:spcBef>
              <a:spcAft>
                <a:spcPts val="1600"/>
              </a:spcAft>
              <a:buNone/>
            </a:pPr>
            <a:r>
              <a:t/>
            </a:r>
            <a:endParaRPr sz="2400">
              <a:solidFill>
                <a:schemeClr val="lt1"/>
              </a:solidFill>
              <a:latin typeface="Roboto"/>
              <a:ea typeface="Roboto"/>
              <a:cs typeface="Roboto"/>
              <a:sym typeface="Roboto"/>
            </a:endParaRPr>
          </a:p>
        </p:txBody>
      </p:sp>
      <p:sp>
        <p:nvSpPr>
          <p:cNvPr id="79" name="Google Shape;79;p14"/>
          <p:cNvSpPr txBox="1"/>
          <p:nvPr/>
        </p:nvSpPr>
        <p:spPr>
          <a:xfrm>
            <a:off x="4939500" y="3172200"/>
            <a:ext cx="3000000" cy="64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solidFill>
                  <a:schemeClr val="lt1"/>
                </a:solidFill>
                <a:latin typeface="Roboto"/>
                <a:ea typeface="Roboto"/>
                <a:cs typeface="Roboto"/>
                <a:sym typeface="Roboto"/>
              </a:rPr>
              <a:t>Virtual Tournaments</a:t>
            </a:r>
            <a:endParaRPr sz="2400">
              <a:solidFill>
                <a:schemeClr val="lt1"/>
              </a:solidFill>
              <a:latin typeface="Roboto"/>
              <a:ea typeface="Roboto"/>
              <a:cs typeface="Roboto"/>
              <a:sym typeface="Roboto"/>
            </a:endParaRPr>
          </a:p>
        </p:txBody>
      </p:sp>
      <p:sp>
        <p:nvSpPr>
          <p:cNvPr id="80" name="Google Shape;80;p14"/>
          <p:cNvSpPr txBox="1"/>
          <p:nvPr/>
        </p:nvSpPr>
        <p:spPr>
          <a:xfrm>
            <a:off x="4939500" y="1906800"/>
            <a:ext cx="3617700" cy="64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400">
                <a:solidFill>
                  <a:schemeClr val="lt1"/>
                </a:solidFill>
                <a:latin typeface="Roboto"/>
                <a:ea typeface="Roboto"/>
                <a:cs typeface="Roboto"/>
                <a:sym typeface="Roboto"/>
              </a:rPr>
              <a:t>In Round Research</a:t>
            </a:r>
            <a:endParaRPr sz="24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86" name="Google Shape;86;p15"/>
          <p:cNvSpPr txBox="1"/>
          <p:nvPr>
            <p:ph type="title"/>
          </p:nvPr>
        </p:nvSpPr>
        <p:spPr>
          <a:xfrm>
            <a:off x="490250" y="488250"/>
            <a:ext cx="7478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t>What is your Status Quo? </a:t>
            </a:r>
            <a:r>
              <a:rPr lang="en" sz="4800"/>
              <a:t>How is the internet being used in your state/region?</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6"/>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92" name="Google Shape;92;p16"/>
          <p:cNvSpPr txBox="1"/>
          <p:nvPr>
            <p:ph type="title"/>
          </p:nvPr>
        </p:nvSpPr>
        <p:spPr>
          <a:xfrm>
            <a:off x="490250" y="488250"/>
            <a:ext cx="7478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t>What is your Status Quo? </a:t>
            </a:r>
            <a:r>
              <a:rPr lang="en" sz="4800"/>
              <a:t>How is the internet </a:t>
            </a:r>
            <a:r>
              <a:rPr i="1" lang="en" sz="4800"/>
              <a:t>causing problems </a:t>
            </a:r>
            <a:endParaRPr i="1" sz="4800"/>
          </a:p>
          <a:p>
            <a:pPr indent="0" lvl="0" marL="0" rtl="0" algn="l">
              <a:spcBef>
                <a:spcPts val="0"/>
              </a:spcBef>
              <a:spcAft>
                <a:spcPts val="0"/>
              </a:spcAft>
              <a:buNone/>
            </a:pPr>
            <a:r>
              <a:rPr lang="en" sz="4800"/>
              <a:t>in your state/region?</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#1 </a:t>
            </a:r>
            <a:endParaRPr/>
          </a:p>
        </p:txBody>
      </p:sp>
      <p:sp>
        <p:nvSpPr>
          <p:cNvPr id="98" name="Google Shape;98;p17"/>
          <p:cNvSpPr txBox="1"/>
          <p:nvPr>
            <p:ph idx="1" type="body"/>
          </p:nvPr>
        </p:nvSpPr>
        <p:spPr>
          <a:xfrm>
            <a:off x="471900" y="1919075"/>
            <a:ext cx="8222100" cy="271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In your State students are not given internet access, but no such restriction is put on judges. </a:t>
            </a:r>
            <a:br>
              <a:rPr lang="en" sz="2400">
                <a:solidFill>
                  <a:srgbClr val="000000"/>
                </a:solidFill>
              </a:rPr>
            </a:br>
            <a:br>
              <a:rPr lang="en" sz="2400">
                <a:solidFill>
                  <a:srgbClr val="000000"/>
                </a:solidFill>
              </a:rPr>
            </a:br>
            <a:r>
              <a:rPr lang="en" sz="2400">
                <a:solidFill>
                  <a:srgbClr val="000000"/>
                </a:solidFill>
              </a:rPr>
              <a:t>During a round, a judge Googles to verify one team’s information and believes they are misrepresenting the evidence. The judge votes them down</a:t>
            </a:r>
            <a:r>
              <a:rPr lang="en" sz="2400">
                <a:solidFill>
                  <a:srgbClr val="000000"/>
                </a:solidFill>
              </a:rPr>
              <a:t> because of this.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#2 </a:t>
            </a:r>
            <a:endParaRPr/>
          </a:p>
        </p:txBody>
      </p:sp>
      <p:sp>
        <p:nvSpPr>
          <p:cNvPr id="104" name="Google Shape;104;p18"/>
          <p:cNvSpPr txBox="1"/>
          <p:nvPr>
            <p:ph idx="1" type="body"/>
          </p:nvPr>
        </p:nvSpPr>
        <p:spPr>
          <a:xfrm>
            <a:off x="471900" y="1919075"/>
            <a:ext cx="8222100" cy="271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Due to a snow storm only one school in your entire state cannot reach the state tournament. They suggest that they be able to video conference in and do the debate virtually.</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#3</a:t>
            </a:r>
            <a:endParaRPr/>
          </a:p>
        </p:txBody>
      </p:sp>
      <p:sp>
        <p:nvSpPr>
          <p:cNvPr id="110" name="Google Shape;110;p19"/>
          <p:cNvSpPr txBox="1"/>
          <p:nvPr>
            <p:ph idx="1" type="body"/>
          </p:nvPr>
        </p:nvSpPr>
        <p:spPr>
          <a:xfrm>
            <a:off x="471900" y="1919075"/>
            <a:ext cx="8222100" cy="301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0000"/>
                </a:solidFill>
              </a:rPr>
              <a:t>In your state, students are specifically told that they must not have their wifi on during round. PF Team A accuses the PF Team B of being online during round and the accused PF team claims that while their internet was connected they were not actually using the internet in round! The judge asks PF Team B to disconnect from the wifi and then the judge continues the round. Now, the coach of PF Team B wants PF Team A disqualified even though the judge let them finish the round.</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#5</a:t>
            </a:r>
            <a:endParaRPr/>
          </a:p>
        </p:txBody>
      </p:sp>
      <p:sp>
        <p:nvSpPr>
          <p:cNvPr id="116" name="Google Shape;116;p20"/>
          <p:cNvSpPr txBox="1"/>
          <p:nvPr>
            <p:ph idx="1" type="body"/>
          </p:nvPr>
        </p:nvSpPr>
        <p:spPr>
          <a:xfrm>
            <a:off x="471900" y="1919075"/>
            <a:ext cx="8222100" cy="301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0000"/>
                </a:solidFill>
              </a:rPr>
              <a:t>Policy debate students are asked to use an email chain to share evidence, but feel uncomfortable having their entire case available to everyone.</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Scenario #4</a:t>
            </a:r>
            <a:endParaRPr/>
          </a:p>
        </p:txBody>
      </p:sp>
      <p:sp>
        <p:nvSpPr>
          <p:cNvPr id="122" name="Google Shape;122;p21"/>
          <p:cNvSpPr txBox="1"/>
          <p:nvPr>
            <p:ph idx="1" type="body"/>
          </p:nvPr>
        </p:nvSpPr>
        <p:spPr>
          <a:xfrm>
            <a:off x="471900" y="1919075"/>
            <a:ext cx="8222100" cy="301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00000"/>
                </a:solidFill>
              </a:rPr>
              <a:t>One LD competitor accuses the other LD competitor of being online during round and getting assistance from a coach in the room via Google Hangouts.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